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1"/>
  </p:notesMasterIdLst>
  <p:sldIdLst>
    <p:sldId id="256" r:id="rId2"/>
    <p:sldId id="262" r:id="rId3"/>
    <p:sldId id="257" r:id="rId4"/>
    <p:sldId id="258" r:id="rId5"/>
    <p:sldId id="298" r:id="rId6"/>
    <p:sldId id="261" r:id="rId7"/>
    <p:sldId id="300" r:id="rId8"/>
    <p:sldId id="288" r:id="rId9"/>
    <p:sldId id="301" r:id="rId10"/>
    <p:sldId id="289" r:id="rId11"/>
    <p:sldId id="302" r:id="rId12"/>
    <p:sldId id="293" r:id="rId13"/>
    <p:sldId id="297" r:id="rId14"/>
    <p:sldId id="304" r:id="rId15"/>
    <p:sldId id="305" r:id="rId16"/>
    <p:sldId id="280" r:id="rId17"/>
    <p:sldId id="284" r:id="rId18"/>
    <p:sldId id="282" r:id="rId19"/>
    <p:sldId id="286" r:id="rId20"/>
  </p:sldIdLst>
  <p:sldSz cx="9144000" cy="6858000" type="screen4x3"/>
  <p:notesSz cx="6858000" cy="9144000"/>
  <p:embeddedFontLst>
    <p:embeddedFont>
      <p:font typeface="맑은 고딕" panose="020B0503020000020004" pitchFamily="50" charset="-127"/>
      <p:regular r:id="rId22"/>
      <p:bold r:id="rId23"/>
    </p:embeddedFont>
    <p:embeddedFont>
      <p:font typeface="HY중고딕" panose="02030600000101010101" pitchFamily="18" charset="-127"/>
      <p:regular r:id="rId24"/>
    </p:embeddedFont>
    <p:embeddedFont>
      <p:font typeface="Franklin Gothic Medium" panose="020B0603020102020204" pitchFamily="34" charset="0"/>
      <p:regular r:id="rId25"/>
      <p:italic r:id="rId26"/>
    </p:embeddedFont>
    <p:embeddedFont>
      <p:font typeface="HY견고딕" panose="02030600000101010101" pitchFamily="18" charset="-127"/>
      <p:regular r:id="rId27"/>
    </p:embeddedFont>
    <p:embeddedFont>
      <p:font typeface="HY강B" panose="02030600000101010101" pitchFamily="18" charset="-127"/>
      <p:regular r:id="rId28"/>
    </p:embeddedFont>
    <p:embeddedFont>
      <p:font typeface="MS PGothic" panose="020B0600070205080204" pitchFamily="34" charset="-128"/>
      <p:regular r:id="rId29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>
          <p15:clr>
            <a:srgbClr val="A4A3A4"/>
          </p15:clr>
        </p15:guide>
        <p15:guide id="2" orient="horz" pos="1434">
          <p15:clr>
            <a:srgbClr val="A4A3A4"/>
          </p15:clr>
        </p15:guide>
        <p15:guide id="3" pos="793">
          <p15:clr>
            <a:srgbClr val="A4A3A4"/>
          </p15:clr>
        </p15:guide>
        <p15:guide id="4" pos="5329">
          <p15:clr>
            <a:srgbClr val="A4A3A4"/>
          </p15:clr>
        </p15:guide>
        <p15:guide id="5" pos="635">
          <p15:clr>
            <a:srgbClr val="A4A3A4"/>
          </p15:clr>
        </p15:guide>
        <p15:guide id="6" pos="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9900"/>
    <a:srgbClr val="0000FF"/>
    <a:srgbClr val="FF99CC"/>
    <a:srgbClr val="CCFF99"/>
    <a:srgbClr val="FF9966"/>
    <a:srgbClr val="FFFF99"/>
    <a:srgbClr val="FF0066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11" autoAdjust="0"/>
    <p:restoredTop sz="99793" autoAdjust="0"/>
  </p:normalViewPr>
  <p:slideViewPr>
    <p:cSldViewPr>
      <p:cViewPr varScale="1">
        <p:scale>
          <a:sx n="64" d="100"/>
          <a:sy n="64" d="100"/>
        </p:scale>
        <p:origin x="672" y="60"/>
      </p:cViewPr>
      <p:guideLst>
        <p:guide orient="horz" pos="391"/>
        <p:guide orient="horz" pos="1434"/>
        <p:guide pos="793"/>
        <p:guide pos="5329"/>
        <p:guide pos="635"/>
        <p:guide pos="4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3E757-9739-4ABC-AC64-0520BF71508C}" type="datetimeFigureOut">
              <a:rPr lang="ko-KR" altLang="en-US" smtClean="0"/>
              <a:t>2018-05-08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73277-8C0C-4384-A7E4-952D6B5AED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8692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23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25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92280" y="146398"/>
            <a:ext cx="1872208" cy="258266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037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00_work\디자인 메뉴얼\UI_국어\00_UI_국어psd\b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17" y="-6400"/>
            <a:ext cx="9213329" cy="6891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93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5" name="Picture 3" descr="C:\Users\VS\Desktop\Untitled-3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5990"/>
            <a:ext cx="648072" cy="5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14" name="모서리가 둥근 직사각형 13"/>
          <p:cNvSpPr/>
          <p:nvPr userDrawn="1"/>
        </p:nvSpPr>
        <p:spPr>
          <a:xfrm>
            <a:off x="107504" y="666750"/>
            <a:ext cx="8928992" cy="6090715"/>
          </a:xfrm>
          <a:prstGeom prst="roundRect">
            <a:avLst>
              <a:gd name="adj" fmla="val 2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17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660276" y="892622"/>
            <a:ext cx="7363148" cy="52015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ko-KR" altLang="en-US" sz="2800" b="0" baseline="0" dirty="0">
                <a:solidFill>
                  <a:schemeClr val="tx1"/>
                </a:solidFill>
                <a:effectLst/>
                <a:latin typeface="+mn-ea"/>
                <a:cs typeface="+mj-c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ko-KR" dirty="0" smtClean="0"/>
              <a:t>TEXT STYLE EDIT</a:t>
            </a:r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6444208" y="146398"/>
            <a:ext cx="1907146" cy="330274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  <p:sp>
        <p:nvSpPr>
          <p:cNvPr id="12" name="모서리가 둥근 직사각형 11"/>
          <p:cNvSpPr/>
          <p:nvPr userDrawn="1"/>
        </p:nvSpPr>
        <p:spPr>
          <a:xfrm>
            <a:off x="179511" y="742951"/>
            <a:ext cx="8783514" cy="5905500"/>
          </a:xfrm>
          <a:prstGeom prst="roundRect">
            <a:avLst>
              <a:gd name="adj" fmla="val 1954"/>
            </a:avLst>
          </a:prstGeom>
          <a:noFill/>
          <a:ln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85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6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38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1E7B8-11DE-41B3-AD88-1B5ED4077A8D}" type="datetimeFigureOut">
              <a:rPr lang="ko-KR" altLang="en-US" smtClean="0"/>
              <a:pPr/>
              <a:t>2018-05-08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9A52-06C3-4ADD-8B4D-956888232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2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49" r:id="rId3"/>
    <p:sldLayoutId id="2147483655" r:id="rId4"/>
    <p:sldLayoutId id="2147483656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순서도: 대체 처리 11"/>
          <p:cNvSpPr/>
          <p:nvPr/>
        </p:nvSpPr>
        <p:spPr>
          <a:xfrm>
            <a:off x="6156176" y="121295"/>
            <a:ext cx="2952328" cy="643409"/>
          </a:xfrm>
          <a:prstGeom prst="flowChartAlternateProcess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중등 영어 </a:t>
            </a:r>
            <a:r>
              <a:rPr lang="en-US" altLang="ko-KR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2-2</a:t>
            </a:r>
            <a:endParaRPr lang="ko-KR" altLang="en-US" sz="2800" dirty="0">
              <a:solidFill>
                <a:srgbClr val="FFFF00"/>
              </a:solidFill>
              <a:latin typeface="HY강B" pitchFamily="18" charset="-127"/>
              <a:ea typeface="HY강B" pitchFamily="18" charset="-127"/>
            </a:endParaRPr>
          </a:p>
        </p:txBody>
      </p:sp>
      <p:grpSp>
        <p:nvGrpSpPr>
          <p:cNvPr id="199" name="그룹 198"/>
          <p:cNvGrpSpPr/>
          <p:nvPr/>
        </p:nvGrpSpPr>
        <p:grpSpPr>
          <a:xfrm rot="19910012">
            <a:off x="4309324" y="757556"/>
            <a:ext cx="4629349" cy="4950224"/>
            <a:chOff x="3198010" y="764704"/>
            <a:chExt cx="5894354" cy="6036984"/>
          </a:xfrm>
        </p:grpSpPr>
        <p:grpSp>
          <p:nvGrpSpPr>
            <p:cNvPr id="48" name="그룹 47"/>
            <p:cNvGrpSpPr/>
            <p:nvPr/>
          </p:nvGrpSpPr>
          <p:grpSpPr>
            <a:xfrm>
              <a:off x="5436096" y="764704"/>
              <a:ext cx="1302991" cy="2868632"/>
              <a:chOff x="6300192" y="768600"/>
              <a:chExt cx="1634480" cy="3380479"/>
            </a:xfrm>
          </p:grpSpPr>
          <p:grpSp>
            <p:nvGrpSpPr>
              <p:cNvPr id="49" name="그룹 48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60" name="이등변 삼각형 59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1" name="이등변 삼각형 60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2" name="이등변 삼각형 61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50" name="그룹 49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58" name="타원 57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9" name="타원 58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1" name="그룹 50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56" name="순서도: 지연 55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7" name="순서도: 지연 56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2" name="그룹 51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53" name="타원 52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4" name="타원 53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5" name="타원 54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24" name="그룹 123"/>
            <p:cNvGrpSpPr/>
            <p:nvPr/>
          </p:nvGrpSpPr>
          <p:grpSpPr>
            <a:xfrm rot="10800000">
              <a:off x="5508105" y="3933056"/>
              <a:ext cx="1302991" cy="2868632"/>
              <a:chOff x="6300192" y="768600"/>
              <a:chExt cx="1634480" cy="3380479"/>
            </a:xfrm>
          </p:grpSpPr>
          <p:grpSp>
            <p:nvGrpSpPr>
              <p:cNvPr id="125" name="그룹 12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36" name="이등변 삼각형 13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8" name="이등변 삼각형 13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26" name="그룹 12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34" name="타원 13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5" name="타원 13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7" name="그룹 12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32" name="순서도: 지연 13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3" name="순서도: 지연 13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8" name="그룹 12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29" name="타원 12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0" name="타원 12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1" name="타원 13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39" name="그룹 138"/>
            <p:cNvGrpSpPr/>
            <p:nvPr/>
          </p:nvGrpSpPr>
          <p:grpSpPr>
            <a:xfrm rot="14527420">
              <a:off x="3980830" y="3207918"/>
              <a:ext cx="1302991" cy="2868632"/>
              <a:chOff x="6300192" y="768600"/>
              <a:chExt cx="1634480" cy="3380479"/>
            </a:xfrm>
          </p:grpSpPr>
          <p:grpSp>
            <p:nvGrpSpPr>
              <p:cNvPr id="140" name="그룹 13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51" name="이등변 삼각형 15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2" name="이등변 삼각형 15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3" name="이등변 삼각형 15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41" name="그룹 14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49" name="타원 14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50" name="타원 14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2" name="그룹 14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47" name="순서도: 지연 14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8" name="순서도: 지연 14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3" name="그룹 14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44" name="타원 14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5" name="타원 14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6" name="타원 14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54" name="그룹 153"/>
            <p:cNvGrpSpPr/>
            <p:nvPr/>
          </p:nvGrpSpPr>
          <p:grpSpPr>
            <a:xfrm rot="18307766">
              <a:off x="4028294" y="1500609"/>
              <a:ext cx="1302991" cy="2868632"/>
              <a:chOff x="6300192" y="768600"/>
              <a:chExt cx="1634480" cy="3380479"/>
            </a:xfrm>
          </p:grpSpPr>
          <p:grpSp>
            <p:nvGrpSpPr>
              <p:cNvPr id="155" name="그룹 15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66" name="이등변 삼각형 16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7" name="이등변 삼각형 16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8" name="이등변 삼각형 16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56" name="그룹 15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64" name="타원 16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5" name="타원 16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7" name="그룹 15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62" name="순서도: 지연 16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3" name="순서도: 지연 16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8" name="그룹 15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59" name="타원 15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0" name="타원 15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1" name="타원 16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69" name="그룹 168"/>
            <p:cNvGrpSpPr/>
            <p:nvPr/>
          </p:nvGrpSpPr>
          <p:grpSpPr>
            <a:xfrm rot="3420074">
              <a:off x="6909980" y="1459215"/>
              <a:ext cx="1302991" cy="2868632"/>
              <a:chOff x="6300192" y="768600"/>
              <a:chExt cx="1634480" cy="3380479"/>
            </a:xfrm>
          </p:grpSpPr>
          <p:grpSp>
            <p:nvGrpSpPr>
              <p:cNvPr id="170" name="그룹 16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81" name="이등변 삼각형 18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2" name="이등변 삼각형 18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3" name="이등변 삼각형 18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71" name="그룹 17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79" name="타원 17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80" name="타원 17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2" name="그룹 17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77" name="순서도: 지연 17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8" name="순서도: 지연 17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3" name="그룹 17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74" name="타원 17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5" name="타원 17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6" name="타원 17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84" name="그룹 183"/>
            <p:cNvGrpSpPr/>
            <p:nvPr/>
          </p:nvGrpSpPr>
          <p:grpSpPr>
            <a:xfrm rot="7013989">
              <a:off x="7006552" y="3133200"/>
              <a:ext cx="1302991" cy="2868632"/>
              <a:chOff x="6300192" y="768600"/>
              <a:chExt cx="1634480" cy="3380479"/>
            </a:xfrm>
          </p:grpSpPr>
          <p:grpSp>
            <p:nvGrpSpPr>
              <p:cNvPr id="185" name="그룹 18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96" name="이등변 삼각형 19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7" name="이등변 삼각형 19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8" name="이등변 삼각형 19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86" name="그룹 18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94" name="타원 19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5" name="타원 19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7" name="그룹 18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92" name="순서도: 지연 19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3" name="순서도: 지연 19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8" name="그룹 18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89" name="타원 18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0" name="타원 18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1" name="타원 19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</p:grpSp>
      <p:sp>
        <p:nvSpPr>
          <p:cNvPr id="202" name="모서리가 둥근 직사각형 201"/>
          <p:cNvSpPr/>
          <p:nvPr/>
        </p:nvSpPr>
        <p:spPr>
          <a:xfrm>
            <a:off x="307800" y="3156504"/>
            <a:ext cx="4664928" cy="2845908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Lesson 07</a:t>
            </a:r>
          </a:p>
          <a:p>
            <a:pPr algn="ctr"/>
            <a:endParaRPr lang="en-US" altLang="ko-KR" sz="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altLang="ko-KR" sz="4000" dirty="0" smtClean="0">
                <a:solidFill>
                  <a:schemeClr val="bg1"/>
                </a:solidFill>
              </a:rPr>
              <a:t>My idea is </a:t>
            </a:r>
          </a:p>
          <a:p>
            <a:pPr algn="ctr"/>
            <a:r>
              <a:rPr lang="en-US" altLang="ko-KR" sz="4000" dirty="0">
                <a:solidFill>
                  <a:srgbClr val="FFFF00"/>
                </a:solidFill>
              </a:rPr>
              <a:t>b</a:t>
            </a:r>
            <a:r>
              <a:rPr lang="en-US" altLang="ko-KR" sz="4000" dirty="0" smtClean="0">
                <a:solidFill>
                  <a:srgbClr val="FFFF00"/>
                </a:solidFill>
              </a:rPr>
              <a:t>etter than </a:t>
            </a:r>
            <a:r>
              <a:rPr lang="en-US" altLang="ko-KR" sz="4000" dirty="0" smtClean="0">
                <a:solidFill>
                  <a:schemeClr val="bg1"/>
                </a:solidFill>
              </a:rPr>
              <a:t>his</a:t>
            </a:r>
            <a:r>
              <a:rPr lang="en-US" altLang="ko-KR" sz="4000" dirty="0">
                <a:solidFill>
                  <a:schemeClr val="bg1"/>
                </a:solidFill>
              </a:rPr>
              <a:t>.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101" name="순서도: 지연 100"/>
          <p:cNvSpPr/>
          <p:nvPr/>
        </p:nvSpPr>
        <p:spPr>
          <a:xfrm rot="5400000">
            <a:off x="1128081" y="-136368"/>
            <a:ext cx="2027301" cy="2268252"/>
          </a:xfrm>
          <a:prstGeom prst="flowChartDela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1151618" y="1090336"/>
            <a:ext cx="2124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>
                <a:solidFill>
                  <a:schemeClr val="accent2">
                    <a:lumMod val="75000"/>
                  </a:schemeClr>
                </a:solidFill>
              </a:rPr>
              <a:t>진도</a:t>
            </a:r>
            <a:r>
              <a:rPr lang="en-US" altLang="ko-KR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ko-KR" altLang="en-US" sz="3200" dirty="0">
                <a:solidFill>
                  <a:schemeClr val="accent2">
                    <a:lumMod val="75000"/>
                  </a:schemeClr>
                </a:solidFill>
              </a:rPr>
              <a:t>교재</a:t>
            </a:r>
            <a:endParaRPr lang="ko-KR" altLang="en-US" sz="3200" dirty="0"/>
          </a:p>
          <a:p>
            <a:endParaRPr lang="ko-KR" altLang="en-US" sz="3200" dirty="0"/>
          </a:p>
        </p:txBody>
      </p:sp>
      <p:grpSp>
        <p:nvGrpSpPr>
          <p:cNvPr id="107" name="그룹 106"/>
          <p:cNvGrpSpPr/>
          <p:nvPr/>
        </p:nvGrpSpPr>
        <p:grpSpPr>
          <a:xfrm>
            <a:off x="623525" y="126105"/>
            <a:ext cx="1116124" cy="905786"/>
            <a:chOff x="575556" y="158322"/>
            <a:chExt cx="1116124" cy="905786"/>
          </a:xfrm>
        </p:grpSpPr>
        <p:sp>
          <p:nvSpPr>
            <p:cNvPr id="108" name="타원 107"/>
            <p:cNvSpPr/>
            <p:nvPr/>
          </p:nvSpPr>
          <p:spPr>
            <a:xfrm>
              <a:off x="575556" y="158322"/>
              <a:ext cx="900100" cy="90578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 smtClean="0">
                  <a:latin typeface="HY강B" pitchFamily="18" charset="-127"/>
                  <a:ea typeface="HY강B" pitchFamily="18" charset="-127"/>
                </a:rPr>
                <a:t> </a:t>
              </a:r>
              <a:endParaRPr lang="ko-KR" altLang="en-US" sz="2400" dirty="0"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47564" y="332656"/>
              <a:ext cx="72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800" dirty="0" smtClean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rPr>
                <a:t>올</a:t>
              </a:r>
              <a:endParaRPr lang="ko-KR" altLang="en-US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971600" y="404664"/>
              <a:ext cx="72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800" smtClean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rPr>
                <a:t>댓</a:t>
              </a:r>
              <a:endParaRPr lang="ko-KR" altLang="en-US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726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최상급</a:t>
            </a:r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주의해야 할 비교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구문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Ⅰ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순서도: 대체 처리 7"/>
          <p:cNvSpPr/>
          <p:nvPr/>
        </p:nvSpPr>
        <p:spPr>
          <a:xfrm>
            <a:off x="755576" y="1052736"/>
            <a:ext cx="3672408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주의해야 할 비교 구문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9" name="눈물 방울 8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14" name="순서도: 대체 처리 13"/>
          <p:cNvSpPr/>
          <p:nvPr/>
        </p:nvSpPr>
        <p:spPr>
          <a:xfrm>
            <a:off x="267846" y="1700809"/>
            <a:ext cx="8768650" cy="324035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400" b="1" dirty="0" err="1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원급을</a:t>
            </a:r>
            <a:r>
              <a:rPr lang="ko-KR" altLang="en-US" sz="24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 이용한 구문</a:t>
            </a:r>
            <a:endParaRPr lang="en-US" altLang="ko-KR" sz="2400" b="1" dirty="0" smtClean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 marL="457200" indent="-457200" algn="just">
              <a:lnSpc>
                <a:spcPct val="150000"/>
              </a:lnSpc>
              <a:buAutoNum type="arabicParenBoth"/>
            </a:pP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배수사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(twice, three times ...)+as+</a:t>
            </a:r>
            <a:r>
              <a:rPr lang="ko-KR" altLang="en-US" sz="210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원급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+as ~:  ~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보다 몇 배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…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한</a:t>
            </a: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Our garden is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twice as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large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as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yours.</a:t>
            </a:r>
          </a:p>
          <a:p>
            <a:pPr algn="just">
              <a:lnSpc>
                <a:spcPct val="150000"/>
              </a:lnSpc>
              <a:tabLst>
                <a:tab pos="531813" algn="l"/>
              </a:tabLst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(2)  as+</a:t>
            </a:r>
            <a:r>
              <a:rPr lang="ko-KR" altLang="en-US" sz="210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원급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+as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possible (=as+</a:t>
            </a:r>
            <a:r>
              <a:rPr lang="ko-KR" altLang="en-US" sz="210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원급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+as+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주어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+can</a:t>
            </a:r>
            <a:r>
              <a:rPr lang="en-US" altLang="ko-KR" sz="24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could</a:t>
            </a:r>
            <a:r>
              <a:rPr lang="en-US" altLang="ko-KR" sz="24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): 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가능한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~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한</a:t>
            </a:r>
            <a:endParaRPr lang="en-US" altLang="ko-KR" sz="2100" dirty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Can you send me your digital camera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as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soon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as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possible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[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as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soon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 as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you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 can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]?</a:t>
            </a:r>
          </a:p>
        </p:txBody>
      </p:sp>
      <p:sp>
        <p:nvSpPr>
          <p:cNvPr id="10" name="오각형 9"/>
          <p:cNvSpPr/>
          <p:nvPr/>
        </p:nvSpPr>
        <p:spPr>
          <a:xfrm>
            <a:off x="731157" y="5047039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" name="순서도: 대체 처리 10"/>
          <p:cNvSpPr/>
          <p:nvPr/>
        </p:nvSpPr>
        <p:spPr>
          <a:xfrm>
            <a:off x="1151620" y="5479087"/>
            <a:ext cx="7308812" cy="1190273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비교급 앞에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a little, a bit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을 붙이면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‘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조금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이라는 뜻이다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This building is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a little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older than your apartment.</a:t>
            </a:r>
          </a:p>
        </p:txBody>
      </p:sp>
    </p:spTree>
    <p:extLst>
      <p:ext uri="{BB962C8B-B14F-4D97-AF65-F5344CB8AC3E}">
        <p14:creationId xmlns:p14="http://schemas.microsoft.com/office/powerpoint/2010/main" val="359358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최상급</a:t>
            </a:r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주의해야 할 비교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구문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Ⅰ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순서도: 대체 처리 7"/>
          <p:cNvSpPr/>
          <p:nvPr/>
        </p:nvSpPr>
        <p:spPr>
          <a:xfrm>
            <a:off x="755576" y="1052736"/>
            <a:ext cx="3672408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주의해야 할 비교 구문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9" name="눈물 방울 8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14" name="순서도: 대체 처리 13"/>
          <p:cNvSpPr/>
          <p:nvPr/>
        </p:nvSpPr>
        <p:spPr>
          <a:xfrm>
            <a:off x="267846" y="1700809"/>
            <a:ext cx="8624633" cy="4968551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4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비교급을 이용한 구문</a:t>
            </a:r>
            <a:endParaRPr lang="en-US" altLang="ko-KR" sz="2400" b="1" dirty="0" smtClean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(1) more and more ~:  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점점 더 많은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~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These days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more and more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people are learning English.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(2) be[get</a:t>
            </a: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,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become]+</a:t>
            </a:r>
            <a:r>
              <a:rPr lang="ko-KR" altLang="en-US" sz="2100" dirty="0">
                <a:solidFill>
                  <a:schemeClr val="tx1"/>
                </a:solidFill>
                <a:ea typeface="HY강B" pitchFamily="18" charset="-127"/>
              </a:rPr>
              <a:t>비교급</a:t>
            </a: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+and+</a:t>
            </a:r>
            <a:r>
              <a:rPr lang="ko-KR" altLang="en-US" sz="2100" dirty="0">
                <a:solidFill>
                  <a:schemeClr val="tx1"/>
                </a:solidFill>
                <a:ea typeface="HY강B" pitchFamily="18" charset="-127"/>
              </a:rPr>
              <a:t>비교급</a:t>
            </a: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: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점점 더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~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하다</a:t>
            </a:r>
            <a:endParaRPr lang="en-US" altLang="ko-KR" sz="2100" dirty="0" smtClean="0">
              <a:solidFill>
                <a:schemeClr val="tx1"/>
              </a:solidFill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Your work is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getting better and better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(3) The</a:t>
            </a: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+</a:t>
            </a:r>
            <a:r>
              <a:rPr lang="ko-KR" altLang="en-US" sz="2100" dirty="0">
                <a:solidFill>
                  <a:schemeClr val="tx1"/>
                </a:solidFill>
                <a:ea typeface="HY강B" pitchFamily="18" charset="-127"/>
              </a:rPr>
              <a:t>비교급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~, the</a:t>
            </a: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+</a:t>
            </a:r>
            <a:r>
              <a:rPr lang="ko-KR" altLang="en-US" sz="2100" dirty="0">
                <a:solidFill>
                  <a:schemeClr val="tx1"/>
                </a:solidFill>
                <a:ea typeface="HY강B" pitchFamily="18" charset="-127"/>
              </a:rPr>
              <a:t>비교급</a:t>
            </a: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…: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~</a:t>
            </a:r>
            <a:r>
              <a:rPr lang="ko-KR" altLang="en-US" sz="2100" dirty="0">
                <a:solidFill>
                  <a:schemeClr val="tx1"/>
                </a:solidFill>
                <a:ea typeface="HY강B" pitchFamily="18" charset="-127"/>
              </a:rPr>
              <a:t>하면 할수록 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더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…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하다</a:t>
            </a:r>
            <a:endParaRPr lang="en-US" altLang="ko-KR" sz="2100" dirty="0" smtClean="0">
              <a:solidFill>
                <a:schemeClr val="tx1"/>
              </a:solidFill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The higher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you go up,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the more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you can see.</a:t>
            </a:r>
          </a:p>
          <a:p>
            <a:pPr algn="just">
              <a:lnSpc>
                <a:spcPct val="150000"/>
              </a:lnSpc>
            </a:pPr>
            <a:r>
              <a:rPr lang="en-US" altLang="ko-KR" sz="2400" b="1" dirty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3. </a:t>
            </a:r>
            <a:r>
              <a:rPr lang="ko-KR" altLang="en-US" sz="2400" b="1" dirty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최상급을 이용한 구문</a:t>
            </a:r>
            <a:endParaRPr lang="en-US" altLang="ko-KR" sz="2400" b="1" dirty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one of the+</a:t>
            </a:r>
            <a:r>
              <a:rPr lang="ko-KR" altLang="en-US" sz="2100" dirty="0">
                <a:solidFill>
                  <a:schemeClr val="tx1"/>
                </a:solidFill>
                <a:ea typeface="HY강B" pitchFamily="18" charset="-127"/>
              </a:rPr>
              <a:t>최상급</a:t>
            </a: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+</a:t>
            </a:r>
            <a:r>
              <a:rPr lang="ko-KR" altLang="en-US" sz="2100" dirty="0">
                <a:solidFill>
                  <a:schemeClr val="tx1"/>
                </a:solidFill>
                <a:ea typeface="HY강B" pitchFamily="18" charset="-127"/>
              </a:rPr>
              <a:t>복수 명사</a:t>
            </a: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:  </a:t>
            </a:r>
            <a:r>
              <a:rPr lang="ko-KR" altLang="en-US" sz="2100" dirty="0">
                <a:solidFill>
                  <a:schemeClr val="tx1"/>
                </a:solidFill>
                <a:ea typeface="HY강B" pitchFamily="18" charset="-127"/>
              </a:rPr>
              <a:t>가장 </a:t>
            </a: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~</a:t>
            </a:r>
            <a:r>
              <a:rPr lang="ko-KR" altLang="en-US" sz="2100" dirty="0">
                <a:solidFill>
                  <a:schemeClr val="tx1"/>
                </a:solidFill>
                <a:ea typeface="HY강B" pitchFamily="18" charset="-127"/>
              </a:rPr>
              <a:t>한 것 중의 하나</a:t>
            </a:r>
            <a:endParaRPr lang="en-US" altLang="ko-KR" sz="2100" dirty="0">
              <a:solidFill>
                <a:schemeClr val="tx1"/>
              </a:solidFill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The Eiffel Tower is </a:t>
            </a:r>
            <a:r>
              <a:rPr lang="en-US" altLang="ko-KR" sz="2100" b="1" dirty="0">
                <a:solidFill>
                  <a:schemeClr val="tx1"/>
                </a:solidFill>
                <a:ea typeface="HY강B" pitchFamily="18" charset="-127"/>
              </a:rPr>
              <a:t>one of the most famous towers </a:t>
            </a: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in the world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.</a:t>
            </a:r>
            <a:endParaRPr lang="en-US" altLang="ko-KR" sz="2100" dirty="0">
              <a:solidFill>
                <a:schemeClr val="tx1"/>
              </a:solidFill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50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532" y="841510"/>
            <a:ext cx="9112468" cy="601649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179388" algn="just">
              <a:lnSpc>
                <a:spcPct val="150000"/>
              </a:lnSpc>
            </a:pPr>
            <a:r>
              <a:rPr lang="en-US" altLang="ko-KR" sz="3000" dirty="0">
                <a:solidFill>
                  <a:schemeClr val="tx1"/>
                </a:solidFill>
                <a:ea typeface="08서울남산체 B" pitchFamily="18" charset="-127"/>
              </a:rPr>
              <a:t> </a:t>
            </a:r>
            <a:r>
              <a:rPr lang="en-US" altLang="ko-KR" sz="3000" dirty="0" smtClean="0">
                <a:solidFill>
                  <a:schemeClr val="tx1"/>
                </a:solidFill>
                <a:ea typeface="08서울남산체 B" pitchFamily="18" charset="-127"/>
              </a:rPr>
              <a:t>  Most foods and drinks  contain calories. And greasy foods  like pizza and hamburgers  have more calories       compared to others. A calorie is a unit of energy. </a:t>
            </a:r>
            <a:r>
              <a:rPr lang="en-US" altLang="ko-KR" sz="3000" spc="-150" dirty="0" smtClean="0">
                <a:solidFill>
                  <a:schemeClr val="tx1"/>
                </a:solidFill>
                <a:ea typeface="08서울남산체 B" pitchFamily="18" charset="-127"/>
              </a:rPr>
              <a:t>( </a:t>
            </a:r>
            <a:r>
              <a:rPr lang="ko-KR" altLang="en-US" sz="3000" spc="-150" dirty="0" smtClean="0">
                <a:solidFill>
                  <a:schemeClr val="tx1"/>
                </a:solidFill>
              </a:rPr>
              <a:t>① </a:t>
            </a:r>
            <a:r>
              <a:rPr lang="en-US" altLang="ko-KR" sz="3000" spc="-150" dirty="0" smtClean="0">
                <a:solidFill>
                  <a:schemeClr val="tx1"/>
                </a:solidFill>
              </a:rPr>
              <a:t>) </a:t>
            </a:r>
            <a:r>
              <a:rPr lang="en-US" altLang="ko-KR" sz="3000" dirty="0" smtClean="0">
                <a:solidFill>
                  <a:schemeClr val="tx1"/>
                </a:solidFill>
              </a:rPr>
              <a:t>But when you eat too many calories in one day,  your body becomes unhealthy. </a:t>
            </a:r>
            <a:r>
              <a:rPr lang="en-US" altLang="ko-KR" sz="3000" dirty="0">
                <a:solidFill>
                  <a:schemeClr val="tx1"/>
                </a:solidFill>
              </a:rPr>
              <a:t>( ② ) This is </a:t>
            </a:r>
            <a:r>
              <a:rPr lang="en-US" altLang="ko-KR" sz="3000" dirty="0" smtClean="0">
                <a:solidFill>
                  <a:schemeClr val="tx1"/>
                </a:solidFill>
              </a:rPr>
              <a:t>why </a:t>
            </a:r>
            <a:r>
              <a:rPr lang="en-US" altLang="ko-KR" sz="3000" dirty="0">
                <a:solidFill>
                  <a:schemeClr val="tx1"/>
                </a:solidFill>
              </a:rPr>
              <a:t>there </a:t>
            </a:r>
            <a:r>
              <a:rPr lang="en-US" altLang="ko-KR" sz="3000" dirty="0" smtClean="0">
                <a:solidFill>
                  <a:schemeClr val="tx1"/>
                </a:solidFill>
              </a:rPr>
              <a:t>is </a:t>
            </a:r>
            <a:r>
              <a:rPr lang="en-US" altLang="ko-KR" sz="3200" dirty="0">
                <a:solidFill>
                  <a:schemeClr val="tx1"/>
                </a:solidFill>
              </a:rPr>
              <a:t>a relationship </a:t>
            </a:r>
            <a:r>
              <a:rPr lang="en-US" altLang="ko-KR" sz="3200" dirty="0" smtClean="0">
                <a:solidFill>
                  <a:schemeClr val="tx1"/>
                </a:solidFill>
              </a:rPr>
              <a:t> between </a:t>
            </a:r>
            <a:r>
              <a:rPr lang="en-US" altLang="ko-KR" sz="3200" dirty="0">
                <a:solidFill>
                  <a:schemeClr val="tx1"/>
                </a:solidFill>
              </a:rPr>
              <a:t>how </a:t>
            </a:r>
            <a:r>
              <a:rPr lang="en-US" altLang="ko-KR" sz="3200" dirty="0" smtClean="0">
                <a:solidFill>
                  <a:schemeClr val="tx1"/>
                </a:solidFill>
              </a:rPr>
              <a:t>many </a:t>
            </a:r>
            <a:r>
              <a:rPr lang="en-US" altLang="ko-KR" sz="3000" dirty="0">
                <a:solidFill>
                  <a:schemeClr val="tx1"/>
                </a:solidFill>
              </a:rPr>
              <a:t>calories a person eats</a:t>
            </a:r>
            <a:r>
              <a:rPr lang="en-US" altLang="ko-KR" sz="3000" dirty="0" smtClean="0">
                <a:solidFill>
                  <a:schemeClr val="tx1"/>
                </a:solidFill>
              </a:rPr>
              <a:t>, </a:t>
            </a:r>
            <a:r>
              <a:rPr lang="en-US" altLang="ko-KR" sz="3000" dirty="0">
                <a:solidFill>
                  <a:schemeClr val="tx1"/>
                </a:solidFill>
              </a:rPr>
              <a:t>and how easily he gets fat</a:t>
            </a:r>
            <a:r>
              <a:rPr lang="en-US" altLang="ko-KR" sz="3000" dirty="0" smtClean="0">
                <a:solidFill>
                  <a:schemeClr val="tx1"/>
                </a:solidFill>
              </a:rPr>
              <a:t>. </a:t>
            </a:r>
            <a:r>
              <a:rPr lang="en-US" altLang="ko-KR" sz="3000" dirty="0">
                <a:solidFill>
                  <a:schemeClr val="tx1"/>
                </a:solidFill>
                <a:ea typeface="08서울남산체 B" pitchFamily="18" charset="-127"/>
              </a:rPr>
              <a:t>( </a:t>
            </a:r>
            <a:r>
              <a:rPr lang="ko-KR" altLang="en-US" sz="3000" dirty="0">
                <a:solidFill>
                  <a:schemeClr val="tx1"/>
                </a:solidFill>
              </a:rPr>
              <a:t>③ </a:t>
            </a:r>
            <a:r>
              <a:rPr lang="en-US" altLang="ko-KR" sz="3000" dirty="0">
                <a:solidFill>
                  <a:schemeClr val="tx1"/>
                </a:solidFill>
              </a:rPr>
              <a:t>) </a:t>
            </a:r>
            <a:endParaRPr lang="en-US" altLang="ko-KR" sz="3000" dirty="0" smtClean="0">
              <a:solidFill>
                <a:schemeClr val="tx1"/>
              </a:solidFill>
              <a:ea typeface="08서울남산체 B" pitchFamily="18" charset="-127"/>
            </a:endParaRPr>
          </a:p>
          <a:p>
            <a:pPr marL="144000" algn="just">
              <a:lnSpc>
                <a:spcPct val="150000"/>
              </a:lnSpc>
            </a:pPr>
            <a:r>
              <a:rPr lang="en-US" altLang="ko-KR" sz="3000" b="1" dirty="0" smtClean="0">
                <a:solidFill>
                  <a:schemeClr val="tx1"/>
                </a:solidFill>
                <a:latin typeface="08서울남산체 B" pitchFamily="18" charset="-127"/>
                <a:ea typeface="08서울남산체 B" pitchFamily="18" charset="-127"/>
              </a:rPr>
              <a:t>  </a:t>
            </a:r>
            <a:endParaRPr lang="ko-KR" altLang="en-US" sz="3000" b="1" dirty="0">
              <a:solidFill>
                <a:schemeClr val="tx1"/>
              </a:solidFill>
              <a:latin typeface="08서울남산체 B" pitchFamily="18" charset="-127"/>
              <a:ea typeface="08서울남산체 B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1397102" y="2346349"/>
            <a:ext cx="65461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251520" y="3046889"/>
            <a:ext cx="20882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3923928" y="3717032"/>
            <a:ext cx="90389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4283968" y="5128805"/>
            <a:ext cx="482453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311971" y="5877272"/>
            <a:ext cx="75608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flipH="1">
            <a:off x="4283968" y="1268760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flipH="1">
            <a:off x="1223628" y="1957511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flipH="1">
            <a:off x="5774557" y="1967494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 flipH="1">
            <a:off x="129103" y="2686849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 flipH="1">
            <a:off x="95947" y="4055586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 flipH="1">
            <a:off x="2411760" y="4768765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1913689" y="5877557"/>
            <a:ext cx="3600400" cy="852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38357" y="2375467"/>
            <a:ext cx="972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~ </a:t>
            </a:r>
            <a:r>
              <a:rPr lang="ko-KR" altLang="en-US" sz="1600" dirty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같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은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7505" y="3046889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와 비교하여 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31840" y="3717032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셀 수 있는 명사 앞에 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many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652120" y="4464294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err="1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선행사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 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the reason 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생략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16216" y="426783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accent2">
                    <a:lumMod val="75000"/>
                  </a:schemeClr>
                </a:solidFill>
              </a:rPr>
              <a:t>^</a:t>
            </a:r>
            <a:endParaRPr lang="ko-KR" altLang="en-US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46127" y="5128805"/>
            <a:ext cx="31882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간접의문문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: 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의문사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+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주어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+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동사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57821" y="5921605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간접의문</a:t>
            </a:r>
            <a:r>
              <a:rPr lang="ko-KR" altLang="en-US" sz="1600" dirty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문</a:t>
            </a:r>
          </a:p>
        </p:txBody>
      </p:sp>
    </p:spTree>
    <p:extLst>
      <p:ext uri="{BB962C8B-B14F-4D97-AF65-F5344CB8AC3E}">
        <p14:creationId xmlns:p14="http://schemas.microsoft.com/office/powerpoint/2010/main" val="69265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28" grpId="0"/>
      <p:bldP spid="29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328498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marL="144000" algn="just">
              <a:lnSpc>
                <a:spcPct val="150000"/>
              </a:lnSpc>
            </a:pPr>
            <a:r>
              <a:rPr lang="en-US" altLang="ko-KR" sz="3000" dirty="0" smtClean="0">
                <a:solidFill>
                  <a:schemeClr val="tx1"/>
                </a:solidFill>
              </a:rPr>
              <a:t>  When we exercise,  calories are used</a:t>
            </a:r>
            <a:r>
              <a:rPr lang="en-US" altLang="ko-KR" sz="3000" dirty="0" smtClean="0">
                <a:solidFill>
                  <a:schemeClr val="tx1"/>
                </a:solidFill>
                <a:ea typeface="08서울남산체 B" pitchFamily="18" charset="-127"/>
              </a:rPr>
              <a:t>. </a:t>
            </a:r>
            <a:r>
              <a:rPr lang="en-US" altLang="ko-KR" sz="3000" dirty="0">
                <a:solidFill>
                  <a:schemeClr val="tx1"/>
                </a:solidFill>
              </a:rPr>
              <a:t>( ④ </a:t>
            </a:r>
            <a:r>
              <a:rPr lang="en-US" altLang="ko-KR" sz="3000" dirty="0" smtClean="0">
                <a:solidFill>
                  <a:schemeClr val="tx1"/>
                </a:solidFill>
              </a:rPr>
              <a:t>)</a:t>
            </a:r>
            <a:r>
              <a:rPr lang="en-US" altLang="ko-KR" sz="3000" dirty="0" smtClean="0">
                <a:solidFill>
                  <a:schemeClr val="tx1"/>
                </a:solidFill>
                <a:ea typeface="08서울남산체 B" pitchFamily="18" charset="-127"/>
              </a:rPr>
              <a:t> Some types of exercising  such as aerobics dancing, Jogging, or cycling   help burn off calories </a:t>
            </a:r>
            <a:r>
              <a:rPr lang="en-US" altLang="ko-KR" sz="3000" u="sng" dirty="0" smtClean="0">
                <a:solidFill>
                  <a:schemeClr val="tx1"/>
                </a:solidFill>
                <a:ea typeface="08서울남산체 B" pitchFamily="18" charset="-127"/>
              </a:rPr>
              <a:t>fast</a:t>
            </a:r>
            <a:r>
              <a:rPr lang="en-US" altLang="ko-KR" sz="3000" dirty="0" smtClean="0">
                <a:solidFill>
                  <a:schemeClr val="tx1"/>
                </a:solidFill>
                <a:ea typeface="08서울남산체 B" pitchFamily="18" charset="-127"/>
              </a:rPr>
              <a:t> </a:t>
            </a:r>
            <a:r>
              <a:rPr lang="en-US" altLang="ko-KR" sz="3000" dirty="0">
                <a:solidFill>
                  <a:schemeClr val="tx1"/>
                </a:solidFill>
                <a:ea typeface="08서울남산체 B" pitchFamily="18" charset="-127"/>
              </a:rPr>
              <a:t>than others.</a:t>
            </a:r>
          </a:p>
          <a:p>
            <a:pPr marL="144000" algn="just"/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itchFamily="18" charset="-127"/>
              </a:rPr>
              <a:t>                                   </a:t>
            </a:r>
            <a:r>
              <a:rPr lang="ko-KR" altLang="en-US" sz="1600" dirty="0">
                <a:solidFill>
                  <a:schemeClr val="accent5">
                    <a:lumMod val="75000"/>
                  </a:schemeClr>
                </a:solidFill>
                <a:ea typeface="HY강B" pitchFamily="18" charset="-127"/>
              </a:rPr>
              <a:t> 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itchFamily="18" charset="-127"/>
              </a:rPr>
              <a:t>help (to) 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itchFamily="18" charset="-127"/>
              </a:rPr>
              <a:t>동사원형</a:t>
            </a:r>
            <a:endParaRPr lang="en-US" altLang="ko-KR" sz="1600" dirty="0" smtClean="0">
              <a:solidFill>
                <a:schemeClr val="accent5">
                  <a:lumMod val="75000"/>
                </a:schemeClr>
              </a:solidFill>
              <a:ea typeface="HY강B" pitchFamily="18" charset="-127"/>
            </a:endParaRPr>
          </a:p>
          <a:p>
            <a:pPr marL="144000" algn="just"/>
            <a:r>
              <a:rPr lang="en-US" altLang="ko-KR" sz="3000" dirty="0" smtClean="0">
                <a:solidFill>
                  <a:schemeClr val="tx1"/>
                </a:solidFill>
                <a:ea typeface="08서울남산체 B" pitchFamily="18" charset="-127"/>
              </a:rPr>
              <a:t> </a:t>
            </a:r>
            <a:r>
              <a:rPr lang="en-US" altLang="ko-KR" sz="3000" dirty="0" smtClean="0">
                <a:solidFill>
                  <a:schemeClr val="tx1"/>
                </a:solidFill>
              </a:rPr>
              <a:t>( ⑤ ) So it is great to exercise</a:t>
            </a:r>
            <a:r>
              <a:rPr lang="en-US" altLang="ko-KR" sz="3000" dirty="0" smtClean="0">
                <a:solidFill>
                  <a:schemeClr val="tx1"/>
                </a:solidFill>
                <a:ea typeface="08서울남산체 B" pitchFamily="18" charset="-127"/>
              </a:rPr>
              <a:t>  for at </a:t>
            </a:r>
            <a:r>
              <a:rPr lang="en-US" altLang="ko-KR" sz="3000" dirty="0">
                <a:solidFill>
                  <a:schemeClr val="tx1"/>
                </a:solidFill>
                <a:ea typeface="08서울남산체 B" pitchFamily="18" charset="-127"/>
              </a:rPr>
              <a:t>least one hour</a:t>
            </a:r>
            <a:endParaRPr lang="en-US" altLang="ko-KR" sz="3000" dirty="0" smtClean="0">
              <a:solidFill>
                <a:schemeClr val="tx1"/>
              </a:solidFill>
              <a:ea typeface="08서울남산체 B" pitchFamily="18" charset="-127"/>
            </a:endParaRPr>
          </a:p>
          <a:p>
            <a:pPr marL="144000" algn="just"/>
            <a:endParaRPr lang="en-US" altLang="ko-KR" sz="1600" dirty="0" smtClean="0">
              <a:solidFill>
                <a:schemeClr val="tx1"/>
              </a:solidFill>
              <a:ea typeface="08서울남산체 B" pitchFamily="18" charset="-127"/>
            </a:endParaRPr>
          </a:p>
          <a:p>
            <a:pPr marL="144000" algn="just"/>
            <a:r>
              <a:rPr lang="en-US" altLang="ko-KR" sz="3000" dirty="0" smtClean="0">
                <a:solidFill>
                  <a:schemeClr val="tx1"/>
                </a:solidFill>
                <a:ea typeface="08서울남산체 B" pitchFamily="18" charset="-127"/>
              </a:rPr>
              <a:t>every day  to stay healthy. </a:t>
            </a:r>
          </a:p>
          <a:p>
            <a:pPr marL="144000" algn="just"/>
            <a:r>
              <a:rPr lang="en-US" altLang="ko-KR" sz="1600" b="1" dirty="0" smtClean="0">
                <a:solidFill>
                  <a:schemeClr val="accent5">
                    <a:lumMod val="75000"/>
                  </a:schemeClr>
                </a:solidFill>
                <a:ea typeface="08서울남산체 B" pitchFamily="18" charset="-127"/>
              </a:rPr>
              <a:t>                                                          </a:t>
            </a:r>
            <a:endParaRPr lang="en-US" altLang="ko-KR" sz="1600" dirty="0">
              <a:solidFill>
                <a:schemeClr val="accent5">
                  <a:lumMod val="75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step1 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 flipH="1">
            <a:off x="3707904" y="1023789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 flipH="1">
            <a:off x="3277160" y="1799389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flipH="1">
            <a:off x="1888609" y="2424647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flipH="1">
            <a:off x="1792288" y="4019652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 flipH="1">
            <a:off x="5107065" y="3284984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flipV="1">
            <a:off x="179512" y="2185405"/>
            <a:ext cx="1008112" cy="1945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>
            <a:off x="3476544" y="2185405"/>
            <a:ext cx="129614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2032625" y="2924944"/>
            <a:ext cx="151216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1691680" y="3645024"/>
            <a:ext cx="2880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3349168" y="3645024"/>
            <a:ext cx="1765031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5843831" y="3622213"/>
            <a:ext cx="129614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>
            <a:off x="1979712" y="4363442"/>
            <a:ext cx="107928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79512" y="2226350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문장의 주어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4556" y="2200819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와 같은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7060" y="3681098"/>
            <a:ext cx="1060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err="1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진주어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59721" y="3605787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적어도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74178" y="3681098"/>
            <a:ext cx="811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가주어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90800" y="4397758"/>
            <a:ext cx="22862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"/>
              </a:spcBef>
            </a:pP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to</a:t>
            </a:r>
            <a:r>
              <a:rPr lang="ko-KR" altLang="en-US" sz="1600" dirty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부정사 부사적 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용법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cxnSp>
        <p:nvCxnSpPr>
          <p:cNvPr id="34" name="직선 연결선 33"/>
          <p:cNvCxnSpPr/>
          <p:nvPr/>
        </p:nvCxnSpPr>
        <p:spPr>
          <a:xfrm>
            <a:off x="8111201" y="1484784"/>
            <a:ext cx="1008112" cy="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199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>
              <a:spcBef>
                <a:spcPts val="30"/>
              </a:spcBef>
            </a:pPr>
            <a:r>
              <a:rPr lang="en-US" altLang="ko-KR" sz="3000" dirty="0" smtClean="0">
                <a:solidFill>
                  <a:schemeClr val="tx1"/>
                </a:solidFill>
              </a:rPr>
              <a:t>   Maria </a:t>
            </a:r>
            <a:r>
              <a:rPr lang="en-US" altLang="ko-KR" sz="3000" dirty="0">
                <a:solidFill>
                  <a:schemeClr val="tx1"/>
                </a:solidFill>
              </a:rPr>
              <a:t>works at the Statue of Liberty in New York City</a:t>
            </a:r>
            <a:r>
              <a:rPr lang="en-US" altLang="ko-KR" sz="1600" dirty="0">
                <a:solidFill>
                  <a:schemeClr val="tx1"/>
                </a:solidFill>
              </a:rPr>
              <a:t>.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>
              <a:spcBef>
                <a:spcPts val="30"/>
              </a:spcBef>
            </a:pPr>
            <a:r>
              <a:rPr lang="en-US" altLang="ko-KR" sz="1600" dirty="0" smtClean="0">
                <a:solidFill>
                  <a:srgbClr val="0070C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               </a:t>
            </a:r>
          </a:p>
          <a:p>
            <a:pPr algn="just">
              <a:spcBef>
                <a:spcPts val="30"/>
              </a:spcBef>
            </a:pPr>
            <a:r>
              <a:rPr lang="en-US" altLang="ko-KR" sz="3000" dirty="0" smtClean="0">
                <a:solidFill>
                  <a:schemeClr val="tx1"/>
                </a:solidFill>
              </a:rPr>
              <a:t>She begins her day just like one of the visitors. It takes</a:t>
            </a:r>
          </a:p>
          <a:p>
            <a:pPr algn="just">
              <a:spcBef>
                <a:spcPts val="30"/>
              </a:spcBef>
            </a:pPr>
            <a:endParaRPr lang="en-US" altLang="ko-KR" sz="1600" dirty="0">
              <a:solidFill>
                <a:schemeClr val="tx1"/>
              </a:solidFill>
            </a:endParaRPr>
          </a:p>
          <a:p>
            <a:pPr algn="just">
              <a:spcBef>
                <a:spcPts val="30"/>
              </a:spcBef>
            </a:pPr>
            <a:r>
              <a:rPr lang="en-US" altLang="ko-KR" sz="3000" dirty="0" smtClean="0">
                <a:solidFill>
                  <a:schemeClr val="tx1"/>
                </a:solidFill>
              </a:rPr>
              <a:t>a </a:t>
            </a:r>
            <a:r>
              <a:rPr lang="en-US" altLang="ko-KR" sz="3000" dirty="0">
                <a:solidFill>
                  <a:schemeClr val="tx1"/>
                </a:solidFill>
              </a:rPr>
              <a:t>fifteen-minute boat </a:t>
            </a:r>
            <a:r>
              <a:rPr lang="en-US" altLang="ko-KR" sz="3000" dirty="0" smtClean="0">
                <a:solidFill>
                  <a:schemeClr val="tx1"/>
                </a:solidFill>
              </a:rPr>
              <a:t>ride </a:t>
            </a:r>
            <a:r>
              <a:rPr lang="en-US" altLang="ko-KR" sz="3000" dirty="0">
                <a:solidFill>
                  <a:schemeClr val="tx1"/>
                </a:solidFill>
              </a:rPr>
              <a:t>to go to </a:t>
            </a:r>
            <a:r>
              <a:rPr lang="en-US" altLang="ko-KR" sz="3000" dirty="0" smtClean="0">
                <a:solidFill>
                  <a:schemeClr val="tx1"/>
                </a:solidFill>
              </a:rPr>
              <a:t>Liberty Island</a:t>
            </a:r>
            <a:r>
              <a:rPr lang="en-US" altLang="ko-KR" sz="3000" dirty="0">
                <a:solidFill>
                  <a:schemeClr val="tx1"/>
                </a:solidFill>
              </a:rPr>
              <a:t>. </a:t>
            </a:r>
            <a:r>
              <a:rPr lang="en-US" altLang="ko-KR" sz="3000" dirty="0" smtClean="0">
                <a:solidFill>
                  <a:schemeClr val="tx1"/>
                </a:solidFill>
              </a:rPr>
              <a:t>Then</a:t>
            </a:r>
          </a:p>
          <a:p>
            <a:pPr algn="just">
              <a:spcBef>
                <a:spcPts val="30"/>
              </a:spcBef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>
              <a:spcBef>
                <a:spcPts val="30"/>
              </a:spcBef>
            </a:pPr>
            <a:r>
              <a:rPr lang="en-US" altLang="ko-KR" sz="3000" dirty="0" smtClean="0">
                <a:solidFill>
                  <a:schemeClr val="tx1"/>
                </a:solidFill>
              </a:rPr>
              <a:t>she </a:t>
            </a:r>
            <a:r>
              <a:rPr lang="en-US" altLang="ko-KR" sz="3000" dirty="0">
                <a:solidFill>
                  <a:schemeClr val="tx1"/>
                </a:solidFill>
              </a:rPr>
              <a:t>helps visitors see the </a:t>
            </a:r>
            <a:r>
              <a:rPr lang="en-US" altLang="ko-KR" sz="3000" dirty="0" smtClean="0">
                <a:solidFill>
                  <a:schemeClr val="tx1"/>
                </a:solidFill>
              </a:rPr>
              <a:t>museum</a:t>
            </a:r>
            <a:r>
              <a:rPr lang="en-US" altLang="ko-KR" sz="1600" dirty="0" smtClean="0">
                <a:solidFill>
                  <a:schemeClr val="tx1"/>
                </a:solidFill>
              </a:rPr>
              <a:t>. </a:t>
            </a:r>
            <a:r>
              <a:rPr lang="en-US" altLang="ko-KR" sz="3000" dirty="0" smtClean="0">
                <a:solidFill>
                  <a:schemeClr val="tx1"/>
                </a:solidFill>
              </a:rPr>
              <a:t>The </a:t>
            </a:r>
            <a:r>
              <a:rPr lang="en-US" altLang="ko-KR" sz="3000" dirty="0">
                <a:solidFill>
                  <a:schemeClr val="tx1"/>
                </a:solidFill>
              </a:rPr>
              <a:t>museum </a:t>
            </a:r>
            <a:r>
              <a:rPr lang="en-US" altLang="ko-KR" sz="3000" dirty="0" smtClean="0">
                <a:solidFill>
                  <a:schemeClr val="tx1"/>
                </a:solidFill>
              </a:rPr>
              <a:t>is</a:t>
            </a:r>
          </a:p>
          <a:p>
            <a:pPr algn="just">
              <a:spcBef>
                <a:spcPts val="30"/>
              </a:spcBef>
            </a:pPr>
            <a:endParaRPr lang="en-US" altLang="ko-KR" sz="1600" dirty="0">
              <a:solidFill>
                <a:schemeClr val="tx1"/>
              </a:solidFill>
            </a:endParaRPr>
          </a:p>
          <a:p>
            <a:pPr algn="just">
              <a:spcBef>
                <a:spcPts val="30"/>
              </a:spcBef>
            </a:pPr>
            <a:r>
              <a:rPr lang="en-US" altLang="ko-KR" sz="3000" dirty="0" smtClean="0">
                <a:solidFill>
                  <a:schemeClr val="tx1"/>
                </a:solidFill>
              </a:rPr>
              <a:t>inside </a:t>
            </a:r>
            <a:r>
              <a:rPr lang="en-US" altLang="ko-KR" sz="3000" dirty="0">
                <a:solidFill>
                  <a:schemeClr val="tx1"/>
                </a:solidFill>
              </a:rPr>
              <a:t>the famous statue. </a:t>
            </a:r>
            <a:r>
              <a:rPr lang="en-US" altLang="ko-KR" sz="3000" dirty="0" smtClean="0">
                <a:solidFill>
                  <a:schemeClr val="tx1"/>
                </a:solidFill>
              </a:rPr>
              <a:t>Maria often </a:t>
            </a:r>
            <a:r>
              <a:rPr lang="en-US" altLang="ko-KR" sz="3000" dirty="0">
                <a:solidFill>
                  <a:schemeClr val="tx1"/>
                </a:solidFill>
              </a:rPr>
              <a:t>talks </a:t>
            </a:r>
            <a:r>
              <a:rPr lang="en-US" altLang="ko-KR" sz="3000" dirty="0" smtClean="0">
                <a:solidFill>
                  <a:schemeClr val="tx1"/>
                </a:solidFill>
              </a:rPr>
              <a:t>with</a:t>
            </a:r>
          </a:p>
          <a:p>
            <a:pPr algn="just">
              <a:spcBef>
                <a:spcPts val="30"/>
              </a:spcBef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>
              <a:spcBef>
                <a:spcPts val="30"/>
              </a:spcBef>
            </a:pPr>
            <a:r>
              <a:rPr lang="en-US" altLang="ko-KR" sz="3000" dirty="0" smtClean="0">
                <a:solidFill>
                  <a:schemeClr val="tx1"/>
                </a:solidFill>
              </a:rPr>
              <a:t>visitors. “It’s fun to talk with all these people,” she says.</a:t>
            </a:r>
          </a:p>
          <a:p>
            <a:pPr algn="just">
              <a:spcBef>
                <a:spcPts val="30"/>
              </a:spcBef>
            </a:pPr>
            <a:endParaRPr lang="en-US" altLang="ko-KR" sz="1600" dirty="0">
              <a:solidFill>
                <a:schemeClr val="tx1"/>
              </a:solidFill>
            </a:endParaRPr>
          </a:p>
          <a:p>
            <a:pPr algn="just">
              <a:spcBef>
                <a:spcPts val="30"/>
              </a:spcBef>
            </a:pPr>
            <a:r>
              <a:rPr lang="en-US" altLang="ko-KR" sz="3000" dirty="0" smtClean="0">
                <a:solidFill>
                  <a:schemeClr val="tx1"/>
                </a:solidFill>
              </a:rPr>
              <a:t> </a:t>
            </a:r>
            <a:r>
              <a:rPr lang="en-US" altLang="ko-KR" sz="3000" dirty="0">
                <a:solidFill>
                  <a:schemeClr val="tx1"/>
                </a:solidFill>
              </a:rPr>
              <a:t>She always says she </a:t>
            </a:r>
            <a:r>
              <a:rPr lang="en-US" altLang="ko-KR" sz="3000" dirty="0" smtClean="0">
                <a:solidFill>
                  <a:schemeClr val="tx1"/>
                </a:solidFill>
              </a:rPr>
              <a:t>has </a:t>
            </a:r>
            <a:r>
              <a:rPr lang="en-US" altLang="ko-KR" sz="3000" b="1" dirty="0" smtClean="0">
                <a:solidFill>
                  <a:schemeClr val="tx1"/>
                </a:solidFill>
              </a:rPr>
              <a:t>one </a:t>
            </a:r>
            <a:r>
              <a:rPr lang="en-US" altLang="ko-KR" sz="3000" b="1" dirty="0">
                <a:solidFill>
                  <a:schemeClr val="tx1"/>
                </a:solidFill>
              </a:rPr>
              <a:t>of the world’s best jobs</a:t>
            </a:r>
            <a:r>
              <a:rPr lang="en-US" altLang="ko-KR" sz="30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30"/>
              </a:spcBef>
            </a:pPr>
            <a:endParaRPr lang="en-US" altLang="ko-KR" sz="3000" dirty="0">
              <a:solidFill>
                <a:schemeClr val="tx1"/>
              </a:solidFill>
            </a:endParaRPr>
          </a:p>
          <a:p>
            <a:pPr algn="just">
              <a:spcBef>
                <a:spcPts val="30"/>
              </a:spcBef>
            </a:pPr>
            <a:endParaRPr lang="en-US" altLang="ko-KR" sz="3000" dirty="0" smtClean="0">
              <a:solidFill>
                <a:schemeClr val="tx1"/>
              </a:solidFill>
            </a:endParaRPr>
          </a:p>
          <a:p>
            <a:pPr algn="just">
              <a:spcBef>
                <a:spcPts val="30"/>
              </a:spcBef>
            </a:pPr>
            <a:endParaRPr lang="en-US" altLang="ko-KR" sz="3000" dirty="0" smtClean="0">
              <a:solidFill>
                <a:schemeClr val="tx1"/>
              </a:solidFill>
            </a:endParaRPr>
          </a:p>
          <a:p>
            <a:pPr algn="just">
              <a:spcBef>
                <a:spcPts val="30"/>
              </a:spcBef>
            </a:pP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endParaRPr lang="en-US" altLang="ko-KR" sz="1600" dirty="0">
              <a:solidFill>
                <a:srgbClr val="0070C0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24328" y="467380"/>
            <a:ext cx="1650928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1 </a:t>
            </a:r>
            <a:r>
              <a:rPr lang="ko-KR" altLang="en-US" dirty="0" smtClean="0">
                <a:solidFill>
                  <a:schemeClr val="bg1"/>
                </a:solidFill>
              </a:rPr>
              <a:t>번</a:t>
            </a:r>
            <a:endParaRPr lang="ko-KR" altLang="en-US" dirty="0">
              <a:solidFill>
                <a:schemeClr val="bg1"/>
              </a:solidFill>
            </a:endParaRPr>
          </a:p>
        </p:txBody>
      </p:sp>
      <p:cxnSp>
        <p:nvCxnSpPr>
          <p:cNvPr id="23" name="직선 연결선 22"/>
          <p:cNvCxnSpPr/>
          <p:nvPr/>
        </p:nvCxnSpPr>
        <p:spPr>
          <a:xfrm>
            <a:off x="1399056" y="1352671"/>
            <a:ext cx="136815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2911224" y="1340768"/>
            <a:ext cx="324495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8542033" y="2276872"/>
            <a:ext cx="49446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7701720" y="2060848"/>
            <a:ext cx="129614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5121255" y="2718318"/>
            <a:ext cx="52205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799455" y="3429000"/>
            <a:ext cx="286903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>
            <a:off x="5325552" y="4149080"/>
            <a:ext cx="971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>
            <a:off x="1547664" y="4869160"/>
            <a:ext cx="27828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 flipV="1">
            <a:off x="2791770" y="4820814"/>
            <a:ext cx="1044116" cy="118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>
            <a:off x="4281340" y="5517232"/>
            <a:ext cx="471652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4" name="직선 연결선 43"/>
          <p:cNvCxnSpPr/>
          <p:nvPr/>
        </p:nvCxnSpPr>
        <p:spPr>
          <a:xfrm flipV="1">
            <a:off x="3942125" y="2874005"/>
            <a:ext cx="1440159" cy="147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 flipV="1">
            <a:off x="71500" y="2874005"/>
            <a:ext cx="1476164" cy="147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 flipH="1" flipV="1">
            <a:off x="5356758" y="2718318"/>
            <a:ext cx="9810" cy="1482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779912" y="1367276"/>
            <a:ext cx="1656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"/>
              </a:spcBef>
            </a:pPr>
            <a:r>
              <a:rPr lang="ko-KR" altLang="en-US" sz="1600" dirty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자유의 여신상</a:t>
            </a:r>
            <a:endParaRPr lang="en-US" altLang="ko-KR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48932" y="1340768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에서 일하다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47664" y="2704728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하는데 시간이 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…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걸리다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15616" y="3429000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help+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목적어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+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동사원형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364977" y="4149080"/>
            <a:ext cx="30153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빈도부사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일반동사 앞에 위치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)</a:t>
            </a:r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331640" y="4887128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가주어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915816" y="4852429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err="1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진주</a:t>
            </a:r>
            <a:r>
              <a:rPr lang="ko-KR" altLang="en-US" sz="1600" dirty="0" err="1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어</a:t>
            </a:r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97933" y="5522497"/>
            <a:ext cx="5112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one of the+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최상급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+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복수 명사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: 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가장 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한 것 중 하나</a:t>
            </a:r>
          </a:p>
        </p:txBody>
      </p:sp>
      <p:cxnSp>
        <p:nvCxnSpPr>
          <p:cNvPr id="33" name="직선 연결선 32"/>
          <p:cNvCxnSpPr/>
          <p:nvPr/>
        </p:nvCxnSpPr>
        <p:spPr>
          <a:xfrm>
            <a:off x="8532440" y="2060848"/>
            <a:ext cx="9593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1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/>
      <p:bldP spid="29" grpId="0"/>
      <p:bldP spid="30" grpId="0"/>
      <p:bldP spid="35" grpId="0"/>
      <p:bldP spid="36" grpId="0"/>
      <p:bldP spid="37" grpId="0"/>
      <p:bldP spid="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/>
            <a:r>
              <a:rPr lang="en-US" altLang="ko-KR" sz="2800" dirty="0">
                <a:solidFill>
                  <a:schemeClr val="tx1"/>
                </a:solidFill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</a:rPr>
              <a:t>  Yesterday</a:t>
            </a:r>
            <a:r>
              <a:rPr lang="en-US" altLang="ko-KR" sz="2800" dirty="0">
                <a:solidFill>
                  <a:schemeClr val="tx1"/>
                </a:solidFill>
              </a:rPr>
              <a:t>, I went to a department store with my mother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/>
            <a:r>
              <a:rPr lang="en-US" altLang="ko-KR" sz="2800" dirty="0" smtClean="0">
                <a:solidFill>
                  <a:schemeClr val="tx1"/>
                </a:solidFill>
              </a:rPr>
              <a:t>We walked </a:t>
            </a:r>
            <a:r>
              <a:rPr lang="en-US" altLang="ko-KR" sz="2800" dirty="0">
                <a:solidFill>
                  <a:schemeClr val="tx1"/>
                </a:solidFill>
              </a:rPr>
              <a:t>around and bought things we </a:t>
            </a:r>
            <a:r>
              <a:rPr lang="en-US" altLang="ko-KR" sz="2800" dirty="0" smtClean="0">
                <a:solidFill>
                  <a:schemeClr val="tx1"/>
                </a:solidFill>
              </a:rPr>
              <a:t>needed. First</a:t>
            </a:r>
            <a:r>
              <a:rPr lang="en-US" altLang="ko-KR" sz="2800" dirty="0">
                <a:solidFill>
                  <a:schemeClr val="tx1"/>
                </a:solidFill>
              </a:rPr>
              <a:t>, </a:t>
            </a:r>
            <a:r>
              <a:rPr lang="en-US" altLang="ko-KR" sz="2800" dirty="0" smtClean="0">
                <a:solidFill>
                  <a:schemeClr val="tx1"/>
                </a:solidFill>
              </a:rPr>
              <a:t>my</a:t>
            </a:r>
          </a:p>
          <a:p>
            <a:pPr algn="just"/>
            <a:endParaRPr lang="en-US" altLang="ko-KR" sz="1600" dirty="0">
              <a:solidFill>
                <a:schemeClr val="tx1"/>
              </a:solidFill>
            </a:endParaRPr>
          </a:p>
          <a:p>
            <a:pPr algn="just"/>
            <a:r>
              <a:rPr lang="en-US" altLang="ko-KR" sz="2800" dirty="0" smtClean="0">
                <a:solidFill>
                  <a:schemeClr val="tx1"/>
                </a:solidFill>
              </a:rPr>
              <a:t>mom </a:t>
            </a:r>
            <a:r>
              <a:rPr lang="en-US" altLang="ko-KR" sz="2800" dirty="0">
                <a:solidFill>
                  <a:schemeClr val="tx1"/>
                </a:solidFill>
              </a:rPr>
              <a:t>bought glasses. She started </a:t>
            </a:r>
            <a:r>
              <a:rPr lang="en-US" altLang="ko-KR" sz="2800" dirty="0" smtClean="0">
                <a:solidFill>
                  <a:schemeClr val="tx1"/>
                </a:solidFill>
              </a:rPr>
              <a:t>to drive her own car, and</a:t>
            </a:r>
          </a:p>
          <a:p>
            <a:pPr algn="just"/>
            <a:endParaRPr lang="en-US" altLang="ko-KR" sz="1600" dirty="0">
              <a:solidFill>
                <a:schemeClr val="tx1"/>
              </a:solidFill>
            </a:endParaRPr>
          </a:p>
          <a:p>
            <a:pPr algn="just"/>
            <a:r>
              <a:rPr lang="en-US" altLang="ko-KR" sz="2800" dirty="0" smtClean="0">
                <a:solidFill>
                  <a:schemeClr val="tx1"/>
                </a:solidFill>
              </a:rPr>
              <a:t>she must wear glasses while driving. Then we bought a </a:t>
            </a:r>
          </a:p>
          <a:p>
            <a:pPr algn="just"/>
            <a:endParaRPr lang="en-US" altLang="ko-KR" sz="1600" dirty="0">
              <a:solidFill>
                <a:schemeClr val="tx1"/>
              </a:solidFill>
            </a:endParaRPr>
          </a:p>
          <a:p>
            <a:pPr algn="just"/>
            <a:r>
              <a:rPr lang="en-US" altLang="ko-KR" sz="2800" dirty="0" smtClean="0">
                <a:solidFill>
                  <a:schemeClr val="tx1"/>
                </a:solidFill>
              </a:rPr>
              <a:t>pair </a:t>
            </a:r>
            <a:r>
              <a:rPr lang="en-US" altLang="ko-KR" sz="2800" dirty="0">
                <a:solidFill>
                  <a:schemeClr val="tx1"/>
                </a:solidFill>
              </a:rPr>
              <a:t>of gloves </a:t>
            </a:r>
            <a:r>
              <a:rPr lang="en-US" altLang="ko-KR" sz="2800" dirty="0" smtClean="0">
                <a:solidFill>
                  <a:schemeClr val="tx1"/>
                </a:solidFill>
              </a:rPr>
              <a:t>for my </a:t>
            </a:r>
            <a:r>
              <a:rPr lang="en-US" altLang="ko-KR" sz="2800" dirty="0">
                <a:solidFill>
                  <a:schemeClr val="tx1"/>
                </a:solidFill>
              </a:rPr>
              <a:t>brother. It is </a:t>
            </a:r>
            <a:r>
              <a:rPr lang="en-US" altLang="ko-KR" sz="2800" b="1" dirty="0">
                <a:solidFill>
                  <a:schemeClr val="tx1"/>
                </a:solidFill>
              </a:rPr>
              <a:t>getting </a:t>
            </a:r>
            <a:r>
              <a:rPr lang="en-US" altLang="ko-KR" sz="2800" b="1" dirty="0" smtClean="0">
                <a:solidFill>
                  <a:schemeClr val="tx1"/>
                </a:solidFill>
              </a:rPr>
              <a:t>colder and colder</a:t>
            </a:r>
          </a:p>
          <a:p>
            <a:pPr algn="just"/>
            <a:endParaRPr lang="en-US" altLang="ko-KR" sz="1600" b="1" dirty="0">
              <a:solidFill>
                <a:schemeClr val="tx1"/>
              </a:solidFill>
            </a:endParaRPr>
          </a:p>
          <a:p>
            <a:pPr algn="just"/>
            <a:r>
              <a:rPr lang="en-US" altLang="ko-KR" sz="2800" dirty="0" smtClean="0">
                <a:solidFill>
                  <a:schemeClr val="tx1"/>
                </a:solidFill>
              </a:rPr>
              <a:t>these days. Then </a:t>
            </a:r>
            <a:r>
              <a:rPr lang="en-US" altLang="ko-KR" sz="2800" dirty="0">
                <a:solidFill>
                  <a:schemeClr val="tx1"/>
                </a:solidFill>
              </a:rPr>
              <a:t>we bought some </a:t>
            </a:r>
            <a:r>
              <a:rPr lang="en-US" altLang="ko-KR" sz="2800" dirty="0" smtClean="0">
                <a:solidFill>
                  <a:schemeClr val="tx1"/>
                </a:solidFill>
              </a:rPr>
              <a:t>bread hurriedly</a:t>
            </a:r>
            <a:r>
              <a:rPr lang="en-US" altLang="ko-KR" sz="2800" dirty="0">
                <a:solidFill>
                  <a:schemeClr val="tx1"/>
                </a:solidFill>
              </a:rPr>
              <a:t>. </a:t>
            </a:r>
            <a:r>
              <a:rPr lang="en-US" altLang="ko-KR" sz="2800" dirty="0" smtClean="0">
                <a:solidFill>
                  <a:schemeClr val="tx1"/>
                </a:solidFill>
              </a:rPr>
              <a:t>We </a:t>
            </a:r>
          </a:p>
          <a:p>
            <a:pPr algn="just"/>
            <a:endParaRPr lang="en-US" altLang="ko-KR" sz="1600" dirty="0">
              <a:solidFill>
                <a:schemeClr val="tx1"/>
              </a:solidFill>
            </a:endParaRPr>
          </a:p>
          <a:p>
            <a:pPr algn="just"/>
            <a:r>
              <a:rPr lang="en-US" altLang="ko-KR" sz="2800" dirty="0" smtClean="0">
                <a:solidFill>
                  <a:schemeClr val="tx1"/>
                </a:solidFill>
              </a:rPr>
              <a:t>usually eat a slice </a:t>
            </a:r>
            <a:r>
              <a:rPr lang="en-US" altLang="ko-KR" sz="2800" dirty="0">
                <a:solidFill>
                  <a:schemeClr val="tx1"/>
                </a:solidFill>
              </a:rPr>
              <a:t>of bread and drink </a:t>
            </a:r>
            <a:r>
              <a:rPr lang="en-US" altLang="ko-KR" sz="2800" dirty="0" smtClean="0">
                <a:solidFill>
                  <a:schemeClr val="tx1"/>
                </a:solidFill>
              </a:rPr>
              <a:t>a </a:t>
            </a:r>
            <a:r>
              <a:rPr lang="en-US" altLang="ko-KR" sz="2800" dirty="0">
                <a:solidFill>
                  <a:schemeClr val="tx1"/>
                </a:solidFill>
              </a:rPr>
              <a:t>glass of milk in </a:t>
            </a:r>
            <a:r>
              <a:rPr lang="en-US" altLang="ko-KR" sz="2800" dirty="0" smtClean="0">
                <a:solidFill>
                  <a:schemeClr val="tx1"/>
                </a:solidFill>
              </a:rPr>
              <a:t>the</a:t>
            </a:r>
          </a:p>
          <a:p>
            <a:pPr algn="just"/>
            <a:endParaRPr lang="en-US" altLang="ko-KR" sz="1600" dirty="0">
              <a:solidFill>
                <a:schemeClr val="tx1"/>
              </a:solidFill>
            </a:endParaRPr>
          </a:p>
          <a:p>
            <a:pPr algn="just"/>
            <a:r>
              <a:rPr lang="en-US" altLang="ko-KR" sz="2800" dirty="0" smtClean="0">
                <a:solidFill>
                  <a:schemeClr val="tx1"/>
                </a:solidFill>
              </a:rPr>
              <a:t>morning.</a:t>
            </a:r>
          </a:p>
          <a:p>
            <a:pPr algn="just"/>
            <a:r>
              <a:rPr lang="en-US" altLang="ko-KR" sz="1600" dirty="0" smtClean="0">
                <a:solidFill>
                  <a:srgbClr val="00206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           </a:t>
            </a:r>
            <a:endParaRPr lang="en-US" altLang="ko-KR" sz="1600" dirty="0">
              <a:solidFill>
                <a:srgbClr val="0070C0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24328" y="467380"/>
            <a:ext cx="1650928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bg1"/>
                </a:solidFill>
              </a:rPr>
              <a:t>2</a:t>
            </a:r>
            <a:r>
              <a:rPr lang="en-US" altLang="ko-KR" dirty="0" smtClean="0">
                <a:solidFill>
                  <a:schemeClr val="bg1"/>
                </a:solidFill>
              </a:rPr>
              <a:t> </a:t>
            </a:r>
            <a:r>
              <a:rPr lang="ko-KR" altLang="en-US" dirty="0" smtClean="0">
                <a:solidFill>
                  <a:schemeClr val="bg1"/>
                </a:solidFill>
              </a:rPr>
              <a:t>번</a:t>
            </a:r>
            <a:endParaRPr lang="ko-KR" altLang="en-US" dirty="0">
              <a:solidFill>
                <a:schemeClr val="bg1"/>
              </a:solidFill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4139952" y="2613350"/>
            <a:ext cx="2304256" cy="235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>
            <a:off x="3658090" y="3356992"/>
            <a:ext cx="199403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92351" y="4005064"/>
            <a:ext cx="20080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5110314" y="4005063"/>
            <a:ext cx="392618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5796136" y="5373216"/>
            <a:ext cx="221005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1830270" y="5373216"/>
            <a:ext cx="230968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652120" y="179430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accent2">
                    <a:lumMod val="75000"/>
                  </a:schemeClr>
                </a:solidFill>
              </a:rPr>
              <a:t>^</a:t>
            </a:r>
            <a:endParaRPr lang="ko-KR" altLang="en-US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88995" y="1938318"/>
            <a:ext cx="30793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목적격 관계대명사 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that 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생략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93294" y="2613350"/>
            <a:ext cx="2398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ko-KR" sz="1600" dirty="0" err="1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start+to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부정사 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/ 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동명사</a:t>
            </a:r>
          </a:p>
        </p:txBody>
      </p:sp>
      <p:cxnSp>
        <p:nvCxnSpPr>
          <p:cNvPr id="23" name="직선 연결선 22"/>
          <p:cNvCxnSpPr/>
          <p:nvPr/>
        </p:nvCxnSpPr>
        <p:spPr>
          <a:xfrm>
            <a:off x="8169772" y="3356635"/>
            <a:ext cx="36004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706896" y="3356635"/>
            <a:ext cx="2521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= while she is driving</a:t>
            </a:r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7730" y="4005063"/>
            <a:ext cx="1850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장갑 한 켤레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08712" y="5359853"/>
            <a:ext cx="2123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우유 한 잔</a:t>
            </a:r>
            <a:endParaRPr lang="en-US" altLang="ko-KR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  <a:p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38738" y="3995606"/>
            <a:ext cx="3985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get+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비교급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+and+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비교급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: 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점점 더 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하다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19772" y="5356995"/>
            <a:ext cx="18362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빵 한 조각</a:t>
            </a:r>
          </a:p>
        </p:txBody>
      </p:sp>
    </p:spTree>
    <p:extLst>
      <p:ext uri="{BB962C8B-B14F-4D97-AF65-F5344CB8AC3E}">
        <p14:creationId xmlns:p14="http://schemas.microsoft.com/office/powerpoint/2010/main" val="111137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3" grpId="0"/>
      <p:bldP spid="14" grpId="0"/>
      <p:bldP spid="25" grpId="0"/>
      <p:bldP spid="26" grpId="0"/>
      <p:bldP spid="27" grpId="0"/>
      <p:bldP spid="28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11560" y="1901723"/>
            <a:ext cx="7632848" cy="4445449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 Mike, </a:t>
            </a:r>
            <a:r>
              <a:rPr lang="en-US" altLang="ko-KR" sz="28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what do you want to be</a:t>
            </a:r>
            <a:r>
              <a:rPr lang="en-US" altLang="ko-KR" sz="28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you grow up?</a:t>
            </a:r>
            <a:endParaRPr lang="en-US" altLang="ko-KR" sz="2800" dirty="0" smtClean="0">
              <a:solidFill>
                <a:srgbClr val="002060"/>
              </a:solidFill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  </a:t>
            </a:r>
            <a:r>
              <a:rPr lang="en-US" altLang="ko-KR" sz="2800" dirty="0" smtClean="0">
                <a:solidFill>
                  <a:srgbClr val="002060"/>
                </a:solidFill>
                <a:ea typeface="HY강B" pitchFamily="18" charset="-127"/>
              </a:rPr>
              <a:t>I want to be a computer programmer.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rgbClr val="002060"/>
                </a:solidFill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rgbClr val="002060"/>
                </a:solidFill>
                <a:ea typeface="HY강B" pitchFamily="18" charset="-127"/>
              </a:rPr>
              <a:t>  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How about you?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I want to be an actress.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tx1"/>
                </a:solidFill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   I’d like to act in romantic movies.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  That sounds great.</a:t>
            </a:r>
            <a:endParaRPr lang="ko-KR" altLang="en-US" sz="2800" dirty="0">
              <a:solidFill>
                <a:schemeClr val="tx1"/>
              </a:solidFill>
              <a:ea typeface="HY강B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1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971600" y="1325660"/>
            <a:ext cx="423127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원하는 것 묻고 말하기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513318" y="1279887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7334" y="1316949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1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0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9512" y="1199646"/>
            <a:ext cx="4032448" cy="5253690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en-US" altLang="ko-KR" sz="24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4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원하는 것 묻기</a:t>
            </a:r>
            <a:endParaRPr lang="en-US" altLang="ko-KR" sz="2400" dirty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What do you want to be?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What do you want?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What do you want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like</a:t>
            </a:r>
            <a:r>
              <a:rPr lang="en-US" altLang="ko-KR" sz="21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ea typeface="맑은 고딕" panose="020B0503020000020004" pitchFamily="50" charset="-127"/>
              </a:rPr>
              <a:t>to do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Which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What kind of</a:t>
            </a:r>
            <a:r>
              <a:rPr lang="en-US" altLang="ko-KR" sz="2100" b="1" dirty="0">
                <a:solidFill>
                  <a:schemeClr val="tx1"/>
                </a:solidFill>
                <a:ea typeface="MS PGothic" panose="020B0600070205080204" pitchFamily="34" charset="-128"/>
              </a:rPr>
              <a:t>]</a:t>
            </a:r>
            <a:r>
              <a:rPr lang="en-US" altLang="ko-KR" sz="2100" b="1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pet do you want to have?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ko-KR" altLang="en-US" sz="2100" dirty="0">
              <a:solidFill>
                <a:schemeClr val="tx1"/>
              </a:solidFill>
              <a:ea typeface="HY강B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1</a:t>
            </a:r>
            <a:endParaRPr lang="en-US" altLang="ko-KR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427984" y="1196752"/>
            <a:ext cx="4536504" cy="5256584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en-US" altLang="ko-KR" sz="2400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6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원하는 것 말하기</a:t>
            </a:r>
            <a:endParaRPr lang="en-US" altLang="ko-KR" sz="2600" b="1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08서울남산체 B" pitchFamily="18" charset="-127"/>
              </a:rPr>
              <a:t>I want</a:t>
            </a:r>
            <a:r>
              <a:rPr lang="en-US" altLang="ko-KR" sz="2100" dirty="0" smtClean="0">
                <a:solidFill>
                  <a:schemeClr val="tx1"/>
                </a:solidFill>
                <a:ea typeface="맑은 고딕" panose="020B0503020000020004" pitchFamily="50" charset="-127"/>
              </a:rPr>
              <a:t>[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love/ hope</a:t>
            </a:r>
            <a:r>
              <a:rPr lang="en-US" altLang="ko-KR" sz="2100" dirty="0">
                <a:solidFill>
                  <a:schemeClr val="tx1"/>
                </a:solidFill>
                <a:ea typeface="맑은 고딕" panose="020B0503020000020004" pitchFamily="50" charset="-127"/>
              </a:rPr>
              <a:t>]</a:t>
            </a:r>
            <a:r>
              <a:rPr lang="en-US" altLang="ko-KR" sz="2100" dirty="0" smtClean="0">
                <a:solidFill>
                  <a:schemeClr val="tx1"/>
                </a:solidFill>
                <a:ea typeface="맑은 고딕" panose="020B0503020000020004" pitchFamily="50" charset="-127"/>
              </a:rPr>
              <a:t> to be a movie director.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맑은 고딕" panose="020B0503020000020004" pitchFamily="50" charset="-127"/>
              </a:rPr>
              <a:t>I want to eat </a:t>
            </a:r>
            <a:r>
              <a:rPr lang="en-US" altLang="ko-KR" sz="2100" i="1" dirty="0" err="1" smtClean="0">
                <a:solidFill>
                  <a:schemeClr val="tx1"/>
                </a:solidFill>
                <a:ea typeface="맑은 고딕" panose="020B0503020000020004" pitchFamily="50" charset="-127"/>
              </a:rPr>
              <a:t>bibimbap</a:t>
            </a:r>
            <a:r>
              <a:rPr lang="en-US" altLang="ko-KR" sz="2100" dirty="0" smtClean="0">
                <a:solidFill>
                  <a:schemeClr val="tx1"/>
                </a:solidFill>
                <a:ea typeface="맑은 고딕" panose="020B0503020000020004" pitchFamily="50" charset="-127"/>
              </a:rPr>
              <a:t> for lunch.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맑은 고딕" panose="020B0503020000020004" pitchFamily="50" charset="-127"/>
              </a:rPr>
              <a:t>I’d like to go swimming after school.</a:t>
            </a:r>
            <a:endParaRPr lang="en-US" altLang="ko-KR" sz="2100" dirty="0" smtClean="0">
              <a:solidFill>
                <a:schemeClr val="tx1"/>
              </a:solidFill>
              <a:ea typeface="08서울남산체 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817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635177" y="1934723"/>
            <a:ext cx="7632848" cy="4176465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A</a:t>
            </a: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May I take your order?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 </a:t>
            </a:r>
            <a:r>
              <a:rPr lang="en-US" altLang="ko-KR" sz="2800" dirty="0" smtClean="0">
                <a:solidFill>
                  <a:srgbClr val="002060"/>
                </a:solidFill>
                <a:ea typeface="HY강B" pitchFamily="18" charset="-127"/>
              </a:rPr>
              <a:t>Steak, please.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How would you like it done?</a:t>
            </a:r>
            <a:endParaRPr lang="en-US" altLang="ko-KR" sz="2800" dirty="0">
              <a:solidFill>
                <a:schemeClr val="tx1"/>
              </a:solidFill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</a:t>
            </a: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Well-done, please.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Anything else, sir?</a:t>
            </a:r>
            <a:endParaRPr lang="en-US" altLang="ko-KR" sz="2800" dirty="0">
              <a:solidFill>
                <a:schemeClr val="tx1"/>
              </a:solidFill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A glass of wine, please.</a:t>
            </a:r>
            <a:endParaRPr lang="en-US" altLang="ko-KR" sz="2800" dirty="0">
              <a:solidFill>
                <a:schemeClr val="tx1"/>
              </a:solidFill>
              <a:ea typeface="HY강B" pitchFamily="18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971600" y="1325660"/>
            <a:ext cx="2900720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음식 주문하기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491161" y="1279887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5177" y="1316949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2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3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6867" y="1147056"/>
            <a:ext cx="4235198" cy="5088078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ko-KR" altLang="en-US" sz="24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4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주문 받기</a:t>
            </a:r>
            <a:endParaRPr lang="en-US" altLang="ko-KR" sz="2400" b="1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May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Can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]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 take your order?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Are you ready to order?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What would you like to order?</a:t>
            </a:r>
          </a:p>
          <a:p>
            <a:pPr algn="just">
              <a:lnSpc>
                <a:spcPct val="150000"/>
              </a:lnSpc>
            </a:pPr>
            <a:r>
              <a:rPr lang="ko-KR" altLang="en-US" sz="2400" dirty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ko-KR" altLang="en-US" sz="2400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4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주문 받기</a:t>
            </a:r>
            <a:endParaRPr lang="en-US" altLang="ko-KR" sz="2400" b="1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Steak, please.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I’ll have some ice cream.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I’d like (to have) a chicken sandwich.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Can I have a slice of pizza?</a:t>
            </a:r>
            <a:endParaRPr lang="en-US" altLang="ko-KR" sz="2100" dirty="0">
              <a:solidFill>
                <a:schemeClr val="tx1"/>
              </a:solidFill>
              <a:ea typeface="HY강B" pitchFamily="18" charset="-127"/>
            </a:endParaRP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ea typeface="HY강B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683163" y="1156852"/>
            <a:ext cx="4176464" cy="5118546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ko-KR" altLang="en-US" sz="24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4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기타</a:t>
            </a:r>
            <a:endParaRPr lang="en-US" altLang="ko-KR" sz="2400" b="1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How would you like it?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For here or to go?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Anything to drink?  /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   Would you like something to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   drink?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Do you want some dessert?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Would you like anything else?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   Is there anything else I can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   get you?</a:t>
            </a:r>
          </a:p>
        </p:txBody>
      </p:sp>
    </p:spTree>
    <p:extLst>
      <p:ext uri="{BB962C8B-B14F-4D97-AF65-F5344CB8AC3E}">
        <p14:creationId xmlns:p14="http://schemas.microsoft.com/office/powerpoint/2010/main" val="25992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83568" y="764704"/>
            <a:ext cx="7380312" cy="381642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Grammar</a:t>
            </a:r>
            <a:r>
              <a:rPr lang="ko-KR" altLang="en-US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31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3100" b="1" dirty="0" err="1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원급</a:t>
            </a:r>
            <a:r>
              <a:rPr lang="en-US" altLang="ko-KR" sz="31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31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비교</a:t>
            </a:r>
            <a:r>
              <a:rPr lang="ko-KR" altLang="en-US" sz="3100" b="1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급</a:t>
            </a:r>
            <a:endParaRPr lang="en-US" altLang="ko-KR" sz="31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r>
              <a:rPr lang="en-US" altLang="ko-KR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err="1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원급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비교</a:t>
            </a:r>
            <a:endParaRPr lang="en-US" altLang="ko-KR" sz="28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	B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비교급 비교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	      </a:t>
            </a:r>
            <a:r>
              <a:rPr lang="en-US" altLang="ko-KR" sz="31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3100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최상급</a:t>
            </a:r>
            <a:r>
              <a:rPr lang="en-US" altLang="ko-KR" sz="3100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3100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주의해야 할 비교 구</a:t>
            </a:r>
            <a:r>
              <a:rPr lang="ko-KR" altLang="en-US" sz="3200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문</a:t>
            </a:r>
            <a:r>
              <a:rPr lang="en-US" altLang="ko-KR" sz="3000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            		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최상급 비교</a:t>
            </a:r>
            <a:endParaRPr lang="en-US" altLang="ko-KR" sz="28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	B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주의해야 할 비교 구문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683568" y="5085184"/>
            <a:ext cx="7380312" cy="139046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Expression 1.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원하는 것 묻고 말하기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en-US" altLang="ko-KR" sz="2800" dirty="0" smtClean="0">
                <a:solidFill>
                  <a:srgbClr val="FF0066"/>
                </a:solidFill>
                <a:latin typeface="HY강B" pitchFamily="18" charset="-127"/>
                <a:ea typeface="HY강B" pitchFamily="18" charset="-127"/>
              </a:rPr>
              <a:t>              </a:t>
            </a:r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음식 주문하기</a:t>
            </a:r>
            <a:endParaRPr lang="ko-KR" altLang="en-US" sz="28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29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2736506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2">
                    <a:lumMod val="75000"/>
                  </a:schemeClr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400" b="1" dirty="0" err="1" smtClean="0">
                <a:solidFill>
                  <a:schemeClr val="tx2">
                    <a:lumMod val="75000"/>
                  </a:schemeClr>
                </a:solidFill>
                <a:latin typeface="HY강B" pitchFamily="18" charset="-127"/>
                <a:ea typeface="HY강B" pitchFamily="18" charset="-127"/>
              </a:rPr>
              <a:t>원급</a:t>
            </a:r>
            <a:r>
              <a:rPr lang="ko-KR" altLang="en-US" sz="2400" b="1" dirty="0" smtClean="0">
                <a:solidFill>
                  <a:schemeClr val="tx2">
                    <a:lumMod val="75000"/>
                  </a:schemeClr>
                </a:solidFill>
                <a:latin typeface="HY강B" pitchFamily="18" charset="-127"/>
                <a:ea typeface="HY강B" pitchFamily="18" charset="-127"/>
              </a:rPr>
              <a:t> 비교 긍정문</a:t>
            </a: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&lt;as+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형용사</a:t>
            </a:r>
            <a:r>
              <a:rPr lang="en-US" altLang="ko-KR" sz="2100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[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부사</a:t>
            </a:r>
            <a:r>
              <a:rPr lang="en-US" altLang="ko-KR" sz="21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]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ko-KR" altLang="en-US" sz="2100" dirty="0" err="1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원급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+as&gt;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의 형태로 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‘~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만큼 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…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한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’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의 뜻이며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, 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서로 같은 형태의 비교 대상이 와야 한다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This chair is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as comfortable as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that sofa.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Learning English is 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as hard as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learning math.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err="1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원급</a:t>
            </a:r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비교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원급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비교급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" name="눈물 방울 2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619672" y="5085184"/>
            <a:ext cx="6552728" cy="125510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&lt;as+</a:t>
            </a:r>
            <a:r>
              <a:rPr lang="ko-KR" altLang="en-US" sz="210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원급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+as&gt;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뒤에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&lt;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주어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동사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&gt;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 절이 올 수 있다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Yuri </a:t>
            </a:r>
            <a:r>
              <a:rPr lang="en-US" altLang="ko-KR" sz="2100" kern="0" dirty="0" smtClean="0">
                <a:solidFill>
                  <a:schemeClr val="tx1"/>
                </a:solidFill>
                <a:ea typeface="HY강B" pitchFamily="18" charset="-127"/>
              </a:rPr>
              <a:t>isn’t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as old as she looks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.</a:t>
            </a: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1" name="오각형 10"/>
          <p:cNvSpPr/>
          <p:nvPr/>
        </p:nvSpPr>
        <p:spPr>
          <a:xfrm>
            <a:off x="966279" y="4653136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원급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비교급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67847" y="1700843"/>
            <a:ext cx="8608305" cy="3672373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400" b="1" dirty="0" err="1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원급</a:t>
            </a:r>
            <a:r>
              <a:rPr lang="ko-KR" altLang="en-US" sz="24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 비교 부정문</a:t>
            </a:r>
            <a:endParaRPr lang="en-US" altLang="ko-KR" sz="2400" b="1" dirty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&lt;not as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[so</a:t>
            </a:r>
            <a:r>
              <a:rPr lang="en-US" altLang="ko-KR" sz="20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]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+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형용사</a:t>
            </a:r>
            <a:r>
              <a:rPr lang="en-US" altLang="ko-KR" sz="20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[</a:t>
            </a:r>
            <a:r>
              <a:rPr lang="ko-KR" altLang="en-US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부사</a:t>
            </a:r>
            <a:r>
              <a:rPr lang="en-US" altLang="ko-KR" sz="20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]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ko-KR" altLang="en-US" sz="2000" dirty="0" err="1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원급</a:t>
            </a:r>
            <a:r>
              <a:rPr lang="en-US" altLang="ko-KR" sz="20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+as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&gt;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 형태로 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‘~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만큼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…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하지 않은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 뜻이며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앞의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as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는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so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로 쓸 수도 있다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  ca</a:t>
            </a:r>
            <a:r>
              <a:rPr lang="en-US" altLang="ko-KR" sz="21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n’t  </a:t>
            </a: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run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as</a:t>
            </a:r>
            <a:r>
              <a:rPr lang="en-US" altLang="ko-KR" sz="2000" b="1" dirty="0">
                <a:solidFill>
                  <a:schemeClr val="tx1"/>
                </a:solidFill>
                <a:ea typeface="HY강B" panose="02030600000101010101" pitchFamily="18" charset="-127"/>
              </a:rPr>
              <a:t> 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[</a:t>
            </a:r>
            <a:r>
              <a:rPr lang="en-US" altLang="ko-KR" sz="20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so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]</a:t>
            </a:r>
            <a:r>
              <a:rPr lang="en-US" altLang="ko-KR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  </a:t>
            </a:r>
            <a:r>
              <a:rPr lang="en-US" altLang="ko-KR" sz="20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fast  as  </a:t>
            </a:r>
            <a:r>
              <a:rPr lang="en-US" altLang="ko-KR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Tim.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My  bag  is</a:t>
            </a:r>
            <a:r>
              <a:rPr lang="en-US" altLang="ko-KR" sz="20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n’t  as </a:t>
            </a:r>
            <a:r>
              <a:rPr lang="en-US" altLang="ko-KR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[</a:t>
            </a:r>
            <a:r>
              <a:rPr lang="en-US" altLang="ko-KR" sz="20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so</a:t>
            </a:r>
            <a:r>
              <a:rPr lang="en-US" altLang="ko-KR" sz="2000" dirty="0">
                <a:solidFill>
                  <a:schemeClr val="tx1"/>
                </a:solidFill>
                <a:ea typeface="HY강B" panose="02030600000101010101" pitchFamily="18" charset="-127"/>
              </a:rPr>
              <a:t>]</a:t>
            </a:r>
            <a:r>
              <a:rPr lang="en-US" altLang="ko-KR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  </a:t>
            </a:r>
            <a:r>
              <a:rPr lang="en-US" altLang="ko-KR" sz="20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heavy  as</a:t>
            </a:r>
            <a:r>
              <a:rPr lang="en-US" altLang="ko-KR" sz="2000" dirty="0" smtClean="0">
                <a:solidFill>
                  <a:schemeClr val="tx1"/>
                </a:solidFill>
                <a:ea typeface="HY강B" panose="02030600000101010101" pitchFamily="18" charset="-127"/>
              </a:rPr>
              <a:t>  yours.</a:t>
            </a:r>
            <a:endParaRPr lang="en-US" altLang="ko-KR" sz="2100" dirty="0" smtClean="0">
              <a:solidFill>
                <a:schemeClr val="tx1"/>
              </a:solidFill>
              <a:ea typeface="HY강B" panose="02030600000101010101" pitchFamily="18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err="1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원급</a:t>
            </a:r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비교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원급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비교급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67847" y="1700843"/>
            <a:ext cx="8608305" cy="3528357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3. The same (</a:t>
            </a:r>
            <a:r>
              <a:rPr lang="ko-KR" altLang="en-US" sz="24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명사</a:t>
            </a: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) as </a:t>
            </a:r>
            <a:r>
              <a:rPr lang="ko-KR" altLang="en-US" sz="24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구문</a:t>
            </a:r>
            <a:endParaRPr lang="en-US" altLang="ko-KR" sz="2400" b="1" dirty="0" smtClean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‘~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와 똑같은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’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의 뜻으로 비교하는 대상의 정도가 같음을 나타낸다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Pam is sixteen years old. Helen is sixteen years old, too.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    → Pam is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the same </a:t>
            </a: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age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as</a:t>
            </a: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 Helen.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I made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the same </a:t>
            </a: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mistake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as</a:t>
            </a: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 Peter.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err="1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원급</a:t>
            </a:r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비교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원급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비교급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9" name="순서도: 대체 처리 18"/>
          <p:cNvSpPr/>
          <p:nvPr/>
        </p:nvSpPr>
        <p:spPr>
          <a:xfrm>
            <a:off x="268278" y="1719690"/>
            <a:ext cx="8607441" cy="502167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1. </a:t>
            </a:r>
            <a:r>
              <a:rPr lang="ko-KR" altLang="en-US" sz="2400" b="1" dirty="0" err="1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원급</a:t>
            </a: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- </a:t>
            </a:r>
            <a:r>
              <a:rPr lang="ko-KR" altLang="en-US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비교급</a:t>
            </a: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- </a:t>
            </a:r>
            <a:r>
              <a:rPr lang="ko-KR" altLang="en-US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최상급</a:t>
            </a:r>
            <a:endParaRPr lang="en-US" altLang="ko-KR" sz="2400" b="1" dirty="0" smtClean="0">
              <a:solidFill>
                <a:schemeClr val="tx2">
                  <a:lumMod val="50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(1)  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규칙 변화</a:t>
            </a:r>
            <a:endParaRPr lang="en-US" altLang="ko-KR" sz="21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endParaRPr lang="en-US" altLang="ko-KR" sz="24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endParaRPr lang="en-US" altLang="ko-KR" sz="24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endParaRPr lang="en-US" altLang="ko-KR" sz="24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  <a:tabLst>
                <a:tab pos="0" algn="l"/>
                <a:tab pos="531813" algn="l"/>
              </a:tabLst>
            </a:pPr>
            <a:endParaRPr lang="en-US" altLang="ko-KR" sz="24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  <a:tabLst>
                <a:tab pos="0" algn="l"/>
                <a:tab pos="531813" algn="l"/>
              </a:tabLst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en-US" altLang="ko-KR" sz="21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2)   </a:t>
            </a:r>
            <a:r>
              <a:rPr lang="ko-KR" altLang="en-US" sz="21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불규칙 변화</a:t>
            </a:r>
            <a:endParaRPr lang="en-US" altLang="ko-KR" sz="210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4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en-US" altLang="ko-KR" sz="2400" dirty="0" smtClean="0">
                <a:solidFill>
                  <a:schemeClr val="tx1"/>
                </a:solidFill>
                <a:ea typeface="HY강B" panose="02030600000101010101" pitchFamily="18" charset="-127"/>
              </a:rPr>
              <a:t>good[well] - better - </a:t>
            </a:r>
            <a:r>
              <a:rPr lang="en-US" altLang="ko-KR" sz="2400" dirty="0">
                <a:solidFill>
                  <a:schemeClr val="tx1"/>
                </a:solidFill>
                <a:ea typeface="HY강B" panose="02030600000101010101" pitchFamily="18" charset="-127"/>
              </a:rPr>
              <a:t>best  /  bad </a:t>
            </a:r>
            <a:r>
              <a:rPr lang="en-US" altLang="ko-KR" sz="2400" dirty="0" smtClean="0">
                <a:solidFill>
                  <a:schemeClr val="tx1"/>
                </a:solidFill>
                <a:ea typeface="HY강B" panose="02030600000101010101" pitchFamily="18" charset="-127"/>
              </a:rPr>
              <a:t>[badly</a:t>
            </a:r>
            <a:r>
              <a:rPr lang="en-US" altLang="ko-KR" sz="2400" dirty="0">
                <a:solidFill>
                  <a:schemeClr val="tx1"/>
                </a:solidFill>
                <a:ea typeface="HY강B" panose="02030600000101010101" pitchFamily="18" charset="-127"/>
              </a:rPr>
              <a:t>, </a:t>
            </a:r>
            <a:r>
              <a:rPr lang="en-US" altLang="ko-KR" sz="2400" dirty="0" smtClean="0">
                <a:solidFill>
                  <a:schemeClr val="tx1"/>
                </a:solidFill>
                <a:ea typeface="HY강B" panose="02030600000101010101" pitchFamily="18" charset="-127"/>
              </a:rPr>
              <a:t>ill] - worse - </a:t>
            </a:r>
            <a:r>
              <a:rPr lang="en-US" altLang="ko-KR" sz="2400" dirty="0">
                <a:solidFill>
                  <a:schemeClr val="tx1"/>
                </a:solidFill>
                <a:ea typeface="HY강B" panose="02030600000101010101" pitchFamily="18" charset="-127"/>
              </a:rPr>
              <a:t>worst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400" dirty="0" smtClean="0">
                <a:solidFill>
                  <a:schemeClr val="tx1"/>
                </a:solidFill>
                <a:ea typeface="HY강B" panose="02030600000101010101" pitchFamily="18" charset="-127"/>
              </a:rPr>
              <a:t> many[much] - more - </a:t>
            </a:r>
            <a:r>
              <a:rPr lang="en-US" altLang="ko-KR" sz="2400" dirty="0">
                <a:solidFill>
                  <a:schemeClr val="tx1"/>
                </a:solidFill>
                <a:ea typeface="HY강B" panose="02030600000101010101" pitchFamily="18" charset="-127"/>
              </a:rPr>
              <a:t>most  /  </a:t>
            </a:r>
            <a:r>
              <a:rPr lang="en-US" altLang="ko-KR" sz="2400" dirty="0" smtClean="0">
                <a:solidFill>
                  <a:schemeClr val="tx1"/>
                </a:solidFill>
                <a:ea typeface="HY강B" panose="02030600000101010101" pitchFamily="18" charset="-127"/>
              </a:rPr>
              <a:t>little - less - least </a:t>
            </a:r>
            <a:endParaRPr lang="en-US" altLang="ko-KR" sz="2400" dirty="0">
              <a:solidFill>
                <a:schemeClr val="tx1"/>
              </a:solidFill>
              <a:ea typeface="HY강B" panose="02030600000101010101" pitchFamily="18" charset="-127"/>
            </a:endParaRPr>
          </a:p>
        </p:txBody>
      </p:sp>
      <p:sp>
        <p:nvSpPr>
          <p:cNvPr id="12" name="순서도: 대체 처리 11"/>
          <p:cNvSpPr/>
          <p:nvPr/>
        </p:nvSpPr>
        <p:spPr>
          <a:xfrm>
            <a:off x="755576" y="1052736"/>
            <a:ext cx="2520280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비교급 비교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3" name="눈물 방울 12"/>
          <p:cNvSpPr/>
          <p:nvPr/>
        </p:nvSpPr>
        <p:spPr>
          <a:xfrm rot="16200000">
            <a:off x="27775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6542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084716"/>
              </p:ext>
            </p:extLst>
          </p:nvPr>
        </p:nvGraphicFramePr>
        <p:xfrm>
          <a:off x="637794" y="2852936"/>
          <a:ext cx="8122912" cy="2122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0728"/>
                <a:gridCol w="2030728"/>
                <a:gridCol w="2030728"/>
                <a:gridCol w="2030728"/>
              </a:tblGrid>
              <a:tr h="378603">
                <a:tc>
                  <a:txBody>
                    <a:bodyPr/>
                    <a:lstStyle/>
                    <a:p>
                      <a:pPr marL="0" indent="0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원급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비교급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최상급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4024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일반적 규칙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small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small</a:t>
                      </a:r>
                      <a:r>
                        <a:rPr lang="en-US" altLang="ko-KR" b="1" dirty="0" smtClean="0"/>
                        <a:t>er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small</a:t>
                      </a:r>
                      <a:r>
                        <a:rPr lang="en-US" altLang="ko-KR" b="1" dirty="0" smtClean="0"/>
                        <a:t>est</a:t>
                      </a:r>
                      <a:endParaRPr lang="ko-KR" altLang="en-US" b="1" dirty="0"/>
                    </a:p>
                  </a:txBody>
                  <a:tcPr anchor="ctr"/>
                </a:tc>
              </a:tr>
              <a:tr h="4472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&lt;</a:t>
                      </a:r>
                      <a:r>
                        <a:rPr lang="ko-KR" altLang="en-US" dirty="0" smtClean="0"/>
                        <a:t>단모음</a:t>
                      </a:r>
                      <a:r>
                        <a:rPr lang="en-US" altLang="ko-KR" dirty="0" smtClean="0"/>
                        <a:t>+</a:t>
                      </a:r>
                      <a:r>
                        <a:rPr lang="ko-KR" altLang="en-US" dirty="0" smtClean="0"/>
                        <a:t>단자음</a:t>
                      </a:r>
                      <a:r>
                        <a:rPr lang="en-US" altLang="ko-KR" dirty="0" smtClean="0"/>
                        <a:t>&gt;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hot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hot</a:t>
                      </a:r>
                      <a:r>
                        <a:rPr lang="en-US" altLang="ko-KR" b="1" dirty="0" smtClean="0"/>
                        <a:t>ter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hot</a:t>
                      </a:r>
                      <a:r>
                        <a:rPr lang="en-US" altLang="ko-KR" b="1" dirty="0" smtClean="0"/>
                        <a:t>test</a:t>
                      </a:r>
                      <a:endParaRPr lang="ko-KR" altLang="en-US" b="1" dirty="0"/>
                    </a:p>
                  </a:txBody>
                  <a:tcPr anchor="ctr"/>
                </a:tc>
              </a:tr>
              <a:tr h="4472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&lt;</a:t>
                      </a:r>
                      <a:r>
                        <a:rPr lang="ko-KR" altLang="en-US" dirty="0" smtClean="0"/>
                        <a:t>자음</a:t>
                      </a:r>
                      <a:r>
                        <a:rPr lang="en-US" altLang="ko-KR" dirty="0" smtClean="0"/>
                        <a:t>+y&gt;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happy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happi</a:t>
                      </a:r>
                      <a:r>
                        <a:rPr lang="en-US" altLang="ko-KR" b="1" dirty="0" smtClean="0"/>
                        <a:t>er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happi</a:t>
                      </a:r>
                      <a:r>
                        <a:rPr lang="en-US" altLang="ko-KR" b="1" dirty="0" smtClean="0"/>
                        <a:t>est</a:t>
                      </a:r>
                      <a:endParaRPr lang="ko-KR" altLang="en-US" b="1" dirty="0"/>
                    </a:p>
                  </a:txBody>
                  <a:tcPr anchor="ctr"/>
                </a:tc>
              </a:tr>
              <a:tr h="4472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음절 이상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expensive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more</a:t>
                      </a:r>
                      <a:r>
                        <a:rPr lang="en-US" altLang="ko-KR" dirty="0" smtClean="0"/>
                        <a:t> expensive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most</a:t>
                      </a:r>
                      <a:r>
                        <a:rPr lang="en-US" altLang="ko-KR" dirty="0" smtClean="0"/>
                        <a:t> expensive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순서도: 대체 처리 14"/>
          <p:cNvSpPr/>
          <p:nvPr/>
        </p:nvSpPr>
        <p:spPr>
          <a:xfrm>
            <a:off x="1295635" y="4798273"/>
            <a:ext cx="7092789" cy="1536244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비교급 앞에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much, still, even, far, a lot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이 오면</a:t>
            </a: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‘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훨씬 더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~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한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’</a:t>
            </a:r>
            <a:r>
              <a:rPr lang="ko-KR" altLang="en-US" sz="2100" dirty="0" smtClean="0">
                <a:solidFill>
                  <a:schemeClr val="tx1"/>
                </a:solidFill>
                <a:ea typeface="HY강B" pitchFamily="18" charset="-127"/>
              </a:rPr>
              <a:t>이란 뜻이 된다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Today is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itchFamily="18" charset="-127"/>
              </a:rPr>
              <a:t>even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colder than yesterday.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8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원급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비교급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2" name="순서도: 대체 처리 11"/>
          <p:cNvSpPr/>
          <p:nvPr/>
        </p:nvSpPr>
        <p:spPr>
          <a:xfrm>
            <a:off x="755576" y="1052736"/>
            <a:ext cx="2520280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비교급 비교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3" name="눈물 방울 12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268279" y="1916832"/>
            <a:ext cx="8607441" cy="216024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2. </a:t>
            </a:r>
            <a:r>
              <a:rPr lang="ko-KR" altLang="en-US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비교급 </a:t>
            </a:r>
            <a:r>
              <a:rPr lang="ko-KR" altLang="en-US" sz="2400" b="1" dirty="0" err="1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비교문</a:t>
            </a:r>
            <a:endParaRPr lang="en-US" altLang="ko-KR" sz="2400" b="1" dirty="0" smtClean="0">
              <a:solidFill>
                <a:schemeClr val="tx2">
                  <a:lumMod val="50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982663" indent="-982663">
              <a:lnSpc>
                <a:spcPct val="150000"/>
              </a:lnSpc>
              <a:buClr>
                <a:schemeClr val="tx2"/>
              </a:buClr>
            </a:pP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&lt;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비교급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+than&gt; 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으로 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‘~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보다 더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…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한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’</a:t>
            </a:r>
            <a:r>
              <a:rPr lang="ko-KR" altLang="en-US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의 뜻이다</a:t>
            </a:r>
            <a:r>
              <a:rPr lang="en-US" altLang="ko-KR" sz="21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My  brother  is</a:t>
            </a:r>
            <a:r>
              <a:rPr lang="en-US" altLang="ko-KR" sz="21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  taller  than</a:t>
            </a: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  Sam.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Janet  is 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more  intelligent  than  </a:t>
            </a: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you.</a:t>
            </a:r>
          </a:p>
        </p:txBody>
      </p:sp>
      <p:sp>
        <p:nvSpPr>
          <p:cNvPr id="11" name="오각형 10"/>
          <p:cNvSpPr/>
          <p:nvPr/>
        </p:nvSpPr>
        <p:spPr>
          <a:xfrm>
            <a:off x="689339" y="4447140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8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최상급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주의해야 할 비교 구문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84175" y="1700809"/>
            <a:ext cx="8608305" cy="2664295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ko-KR" sz="22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4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최상급 </a:t>
            </a:r>
            <a:r>
              <a:rPr lang="ko-KR" altLang="en-US" sz="2400" b="1" dirty="0" err="1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비교문</a:t>
            </a:r>
            <a:endParaRPr lang="en-US" altLang="ko-KR" sz="2400" b="1" dirty="0" smtClean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&lt;the+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최상급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명사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)+ in[of</a:t>
            </a:r>
            <a:r>
              <a:rPr lang="en-US" altLang="ko-KR" sz="2100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]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+ 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대상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&gt;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 형태이며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‘~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에서 가장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…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한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’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 뜻이다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Alan is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the nicest of </a:t>
            </a: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the three boys.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The Pacific is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the biggest </a:t>
            </a: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ocean </a:t>
            </a:r>
            <a:r>
              <a:rPr lang="en-US" altLang="ko-KR" sz="21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in</a:t>
            </a:r>
            <a:r>
              <a:rPr lang="en-US" altLang="ko-KR" sz="2100" dirty="0" smtClean="0">
                <a:solidFill>
                  <a:schemeClr val="tx1"/>
                </a:solidFill>
                <a:ea typeface="HY강B" panose="02030600000101010101" pitchFamily="18" charset="-127"/>
              </a:rPr>
              <a:t>  the world.</a:t>
            </a:r>
          </a:p>
          <a:p>
            <a:endParaRPr lang="en-US" altLang="ko-KR" sz="2200" dirty="0" smtClean="0">
              <a:solidFill>
                <a:schemeClr val="tx1"/>
              </a:solidFill>
              <a:latin typeface="08서울남산체 B" pitchFamily="18" charset="-127"/>
              <a:ea typeface="08서울남산체 B" pitchFamily="18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2448272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최상급 비교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10" name="오각형 9"/>
          <p:cNvSpPr/>
          <p:nvPr/>
        </p:nvSpPr>
        <p:spPr>
          <a:xfrm>
            <a:off x="780906" y="4613201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순서도: 대체 처리 12"/>
          <p:cNvSpPr/>
          <p:nvPr/>
        </p:nvSpPr>
        <p:spPr>
          <a:xfrm>
            <a:off x="1259822" y="5045249"/>
            <a:ext cx="7344626" cy="1624111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in + </a:t>
            </a:r>
            <a:r>
              <a:rPr lang="ko-KR" altLang="en-US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단수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명사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장소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범위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in the world(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셀 수 없는 대상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</a:t>
            </a:r>
            <a:endParaRPr lang="en-US" altLang="ko-KR" sz="2100" spc="-150" dirty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of + </a:t>
            </a:r>
            <a:r>
              <a:rPr lang="ko-KR" altLang="en-US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복수 명사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비교 대상</a:t>
            </a:r>
            <a:r>
              <a:rPr lang="en-US" altLang="ko-KR" sz="21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of the students(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복수로 된 전체 구성원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), of the year(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단수로 된 전체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3674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최상급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주의해야 할 비교 구문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84175" y="1700809"/>
            <a:ext cx="8608305" cy="4968551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ko-KR" sz="22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400" b="1" dirty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400" dirty="0" smtClean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400" b="1" dirty="0" err="1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원급</a:t>
            </a:r>
            <a:r>
              <a:rPr lang="en-US" altLang="ko-KR" sz="2400" b="1" dirty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/ </a:t>
            </a:r>
            <a:r>
              <a:rPr lang="ko-KR" altLang="en-US" sz="2400" b="1" dirty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비교급을 이용한 최상급 표현</a:t>
            </a:r>
            <a:endParaRPr lang="en-US" altLang="ko-KR" sz="2400" b="1" dirty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400" dirty="0" smtClean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400" dirty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400" dirty="0" smtClean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400" dirty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Light is </a:t>
            </a:r>
            <a:r>
              <a:rPr lang="en-US" altLang="ko-KR" sz="24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the fastest thing </a:t>
            </a:r>
            <a:r>
              <a:rPr lang="en-US" altLang="ko-KR" sz="24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in the world.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= </a:t>
            </a:r>
            <a:r>
              <a:rPr lang="en-US" altLang="ko-KR" sz="24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Nothing</a:t>
            </a:r>
            <a:r>
              <a:rPr lang="en-US" altLang="ko-KR" sz="24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is </a:t>
            </a:r>
            <a:r>
              <a:rPr lang="en-US" altLang="ko-KR" sz="24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so fast as </a:t>
            </a:r>
            <a:r>
              <a:rPr lang="en-US" altLang="ko-KR" sz="24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light in the world.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= </a:t>
            </a:r>
            <a:r>
              <a:rPr lang="en-US" altLang="ko-KR" sz="24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Nothing</a:t>
            </a:r>
            <a:r>
              <a:rPr lang="en-US" altLang="ko-KR" sz="24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is </a:t>
            </a:r>
            <a:r>
              <a:rPr lang="en-US" altLang="ko-KR" sz="24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faster than </a:t>
            </a:r>
            <a:r>
              <a:rPr lang="en-US" altLang="ko-KR" sz="24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light in the world.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= Light is </a:t>
            </a:r>
            <a:r>
              <a:rPr lang="en-US" altLang="ko-KR" sz="24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faster</a:t>
            </a:r>
            <a:r>
              <a:rPr lang="en-US" altLang="ko-KR" sz="24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than any other thing </a:t>
            </a:r>
            <a:r>
              <a:rPr lang="en-US" altLang="ko-KR" sz="24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in the world.</a:t>
            </a:r>
          </a:p>
          <a:p>
            <a:pPr>
              <a:lnSpc>
                <a:spcPct val="150000"/>
              </a:lnSpc>
            </a:pPr>
            <a:endParaRPr lang="en-US" altLang="ko-KR" sz="2400" b="1" dirty="0" smtClean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endParaRPr lang="en-US" altLang="ko-KR" sz="2200" dirty="0" smtClean="0">
              <a:solidFill>
                <a:schemeClr val="tx1"/>
              </a:solidFill>
              <a:latin typeface="08서울남산체 B" pitchFamily="18" charset="-127"/>
              <a:ea typeface="08서울남산체 B" pitchFamily="18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933997" y="1036592"/>
            <a:ext cx="2448272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최상급 비교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409559" y="995175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3574" y="103659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942794"/>
              </p:ext>
            </p:extLst>
          </p:nvPr>
        </p:nvGraphicFramePr>
        <p:xfrm>
          <a:off x="617981" y="2420888"/>
          <a:ext cx="8141260" cy="18322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4756"/>
                <a:gridCol w="4113439"/>
                <a:gridCol w="2603065"/>
              </a:tblGrid>
              <a:tr h="5520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원급</a:t>
                      </a:r>
                      <a:r>
                        <a:rPr lang="ko-KR" altLang="en-US" dirty="0" smtClean="0"/>
                        <a:t> 이용</a:t>
                      </a:r>
                      <a:endParaRPr lang="ko-KR" altLang="en-US" b="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부정</a:t>
                      </a:r>
                      <a:r>
                        <a:rPr lang="ko-KR" altLang="en-US" sz="2000" baseline="0" dirty="0" smtClean="0"/>
                        <a:t> 주어 </a:t>
                      </a:r>
                      <a:r>
                        <a:rPr lang="en-US" altLang="ko-KR" sz="2000" baseline="0" dirty="0" smtClean="0"/>
                        <a:t>+ so[as] + </a:t>
                      </a:r>
                      <a:r>
                        <a:rPr lang="ko-KR" altLang="en-US" sz="2000" baseline="0" dirty="0" err="1" smtClean="0"/>
                        <a:t>원급</a:t>
                      </a:r>
                      <a:r>
                        <a:rPr lang="ko-KR" altLang="en-US" sz="2000" baseline="0" dirty="0" smtClean="0"/>
                        <a:t> </a:t>
                      </a:r>
                      <a:r>
                        <a:rPr lang="en-US" altLang="ko-KR" sz="2000" baseline="0" dirty="0" smtClean="0"/>
                        <a:t>+ as + A</a:t>
                      </a:r>
                      <a:endParaRPr lang="ko-KR" alt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어떤 것도  </a:t>
                      </a:r>
                      <a:r>
                        <a:rPr lang="en-US" altLang="ko-KR" dirty="0" smtClean="0"/>
                        <a:t>A</a:t>
                      </a:r>
                      <a:r>
                        <a:rPr lang="ko-KR" altLang="en-US" dirty="0" smtClean="0"/>
                        <a:t>만큼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~</a:t>
                      </a:r>
                      <a:r>
                        <a:rPr lang="ko-KR" altLang="en-US" dirty="0" smtClean="0"/>
                        <a:t>하지 못한</a:t>
                      </a:r>
                      <a:endParaRPr lang="ko-KR" altLang="en-US" b="0" dirty="0"/>
                    </a:p>
                  </a:txBody>
                  <a:tcPr anchor="ctr"/>
                </a:tc>
              </a:tr>
              <a:tr h="552061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비교급 이용</a:t>
                      </a:r>
                      <a:endParaRPr lang="ko-KR" altLang="en-US" b="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부정 주어 </a:t>
                      </a:r>
                      <a:r>
                        <a:rPr lang="en-US" altLang="ko-KR" dirty="0" smtClean="0"/>
                        <a:t>+ </a:t>
                      </a:r>
                      <a:r>
                        <a:rPr lang="ko-KR" altLang="en-US" dirty="0" smtClean="0"/>
                        <a:t>비교급 </a:t>
                      </a:r>
                      <a:r>
                        <a:rPr lang="en-US" altLang="ko-KR" dirty="0" smtClean="0"/>
                        <a:t>+ than + A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어떤 것도 </a:t>
                      </a:r>
                      <a:r>
                        <a:rPr lang="en-US" altLang="ko-KR" dirty="0" smtClean="0"/>
                        <a:t>A</a:t>
                      </a:r>
                      <a:r>
                        <a:rPr lang="ko-KR" altLang="en-US" dirty="0" smtClean="0"/>
                        <a:t>보다</a:t>
                      </a:r>
                      <a:r>
                        <a:rPr lang="en-US" altLang="ko-KR" baseline="0" dirty="0" smtClean="0"/>
                        <a:t> </a:t>
                      </a:r>
                    </a:p>
                    <a:p>
                      <a:pPr algn="ctr" latinLnBrk="1"/>
                      <a:r>
                        <a:rPr lang="ko-KR" altLang="en-US" dirty="0" smtClean="0"/>
                        <a:t>더</a:t>
                      </a:r>
                      <a:r>
                        <a:rPr lang="en-US" altLang="ko-KR" dirty="0" smtClean="0"/>
                        <a:t>~</a:t>
                      </a:r>
                      <a:r>
                        <a:rPr lang="ko-KR" altLang="en-US" dirty="0" smtClean="0"/>
                        <a:t>하지 못한</a:t>
                      </a:r>
                      <a:endParaRPr lang="ko-KR" altLang="en-US" b="0" dirty="0"/>
                    </a:p>
                  </a:txBody>
                  <a:tcPr anchor="ctr"/>
                </a:tc>
              </a:tr>
              <a:tr h="552061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 + </a:t>
                      </a:r>
                      <a:r>
                        <a:rPr lang="ko-KR" altLang="en-US" dirty="0" smtClean="0"/>
                        <a:t>비교급 </a:t>
                      </a:r>
                      <a:r>
                        <a:rPr lang="en-US" altLang="ko-KR" dirty="0" smtClean="0"/>
                        <a:t>+ than</a:t>
                      </a:r>
                      <a:r>
                        <a:rPr lang="en-US" altLang="ko-KR" baseline="0" dirty="0" smtClean="0"/>
                        <a:t> any other + </a:t>
                      </a:r>
                      <a:r>
                        <a:rPr lang="ko-KR" altLang="en-US" baseline="0" dirty="0" smtClean="0"/>
                        <a:t>단수명사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</a:t>
                      </a:r>
                      <a:r>
                        <a:rPr lang="ko-KR" altLang="en-US" dirty="0" smtClean="0"/>
                        <a:t>가 다른</a:t>
                      </a:r>
                      <a:r>
                        <a:rPr lang="en-US" altLang="ko-KR" dirty="0" smtClean="0"/>
                        <a:t>~</a:t>
                      </a:r>
                      <a:r>
                        <a:rPr lang="ko-KR" altLang="en-US" dirty="0" smtClean="0"/>
                        <a:t>보다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dirty="0" smtClean="0"/>
                        <a:t>더</a:t>
                      </a:r>
                      <a:r>
                        <a:rPr lang="en-US" altLang="ko-KR" dirty="0" smtClean="0"/>
                        <a:t>…</a:t>
                      </a:r>
                      <a:r>
                        <a:rPr lang="ko-KR" altLang="en-US" dirty="0" smtClean="0"/>
                        <a:t>한</a:t>
                      </a:r>
                      <a:endParaRPr lang="ko-KR" altLang="en-US" b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82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66"/>
        </a:solidFill>
        <a:ln>
          <a:noFill/>
        </a:ln>
      </a:spPr>
      <a:bodyPr rtlCol="0" anchor="ctr"/>
      <a:lstStyle>
        <a:defPPr algn="ctr">
          <a:defRPr>
            <a:solidFill>
              <a:srgbClr val="FF0066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spcBef>
            <a:spcPts val="30"/>
          </a:spcBef>
          <a:defRPr sz="1600" b="1" dirty="0">
            <a:solidFill>
              <a:schemeClr val="accent5">
                <a:lumMod val="75000"/>
              </a:schemeClr>
            </a:solidFill>
            <a:latin typeface="HY강B" panose="02030600000101010101" pitchFamily="18" charset="-127"/>
            <a:ea typeface="HY강B" panose="02030600000101010101" pitchFamily="18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5721</TotalTime>
  <Words>1590</Words>
  <Application>Microsoft Office PowerPoint</Application>
  <PresentationFormat>화면 슬라이드 쇼(4:3)</PresentationFormat>
  <Paragraphs>270</Paragraphs>
  <Slides>19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8" baseType="lpstr">
      <vt:lpstr>맑은 고딕</vt:lpstr>
      <vt:lpstr>HY중고딕</vt:lpstr>
      <vt:lpstr>Franklin Gothic Medium</vt:lpstr>
      <vt:lpstr>Arial</vt:lpstr>
      <vt:lpstr>08서울남산체 B</vt:lpstr>
      <vt:lpstr>HY견고딕</vt:lpstr>
      <vt:lpstr>HY강B</vt:lpstr>
      <vt:lpstr>MS PGothic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강지희</dc:creator>
  <cp:lastModifiedBy>Registered User</cp:lastModifiedBy>
  <cp:revision>771</cp:revision>
  <cp:lastPrinted>2012-06-29T08:35:08Z</cp:lastPrinted>
  <dcterms:created xsi:type="dcterms:W3CDTF">2011-12-23T05:36:36Z</dcterms:created>
  <dcterms:modified xsi:type="dcterms:W3CDTF">2018-05-08T02:17:24Z</dcterms:modified>
</cp:coreProperties>
</file>