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57" r:id="rId4"/>
    <p:sldId id="258" r:id="rId5"/>
    <p:sldId id="298" r:id="rId6"/>
    <p:sldId id="261" r:id="rId7"/>
    <p:sldId id="300" r:id="rId8"/>
    <p:sldId id="288" r:id="rId9"/>
    <p:sldId id="301" r:id="rId10"/>
    <p:sldId id="289" r:id="rId11"/>
    <p:sldId id="302" r:id="rId12"/>
    <p:sldId id="293" r:id="rId13"/>
    <p:sldId id="297" r:id="rId14"/>
    <p:sldId id="304" r:id="rId15"/>
    <p:sldId id="305" r:id="rId16"/>
    <p:sldId id="280" r:id="rId17"/>
    <p:sldId id="284" r:id="rId18"/>
    <p:sldId id="282" r:id="rId19"/>
    <p:sldId id="286" r:id="rId20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2"/>
      <p:bold r:id="rId23"/>
    </p:embeddedFont>
    <p:embeddedFont>
      <p:font typeface="HY중고딕" panose="02030600000101010101" pitchFamily="18" charset="-127"/>
      <p:regular r:id="rId24"/>
    </p:embeddedFont>
    <p:embeddedFont>
      <p:font typeface="Franklin Gothic Medium" panose="020B0603020102020204" pitchFamily="34" charset="0"/>
      <p:regular r:id="rId25"/>
      <p:italic r:id="rId26"/>
    </p:embeddedFont>
    <p:embeddedFont>
      <p:font typeface="HY견고딕" panose="02030600000101010101" pitchFamily="18" charset="-127"/>
      <p:regular r:id="rId27"/>
    </p:embeddedFont>
    <p:embeddedFont>
      <p:font typeface="HY강B" panose="02030600000101010101" pitchFamily="18" charset="-127"/>
      <p:regular r:id="rId28"/>
    </p:embeddedFont>
    <p:embeddedFont>
      <p:font typeface="MS PGothic" panose="020B0600070205080204" pitchFamily="34" charset="-128"/>
      <p:regular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1" autoAdjust="0"/>
    <p:restoredTop sz="99793" autoAdjust="0"/>
  </p:normalViewPr>
  <p:slideViewPr>
    <p:cSldViewPr>
      <p:cViewPr varScale="1">
        <p:scale>
          <a:sx n="64" d="100"/>
          <a:sy n="64" d="100"/>
        </p:scale>
        <p:origin x="672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순서도: 대체 처리 11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2-2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202" name="모서리가 둥근 직사각형 201"/>
          <p:cNvSpPr/>
          <p:nvPr/>
        </p:nvSpPr>
        <p:spPr>
          <a:xfrm>
            <a:off x="307800" y="3156504"/>
            <a:ext cx="4664928" cy="2845908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07</a:t>
            </a: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My idea is </a:t>
            </a:r>
          </a:p>
          <a:p>
            <a:pPr algn="ctr"/>
            <a:r>
              <a:rPr lang="en-US" altLang="ko-KR" sz="4000" dirty="0">
                <a:solidFill>
                  <a:srgbClr val="FFFF00"/>
                </a:solidFill>
              </a:rPr>
              <a:t>b</a:t>
            </a:r>
            <a:r>
              <a:rPr lang="en-US" altLang="ko-KR" sz="4000" dirty="0" smtClean="0">
                <a:solidFill>
                  <a:srgbClr val="FFFF00"/>
                </a:solidFill>
              </a:rPr>
              <a:t>etter than </a:t>
            </a:r>
            <a:r>
              <a:rPr lang="en-US" altLang="ko-KR" sz="4000" dirty="0" smtClean="0">
                <a:solidFill>
                  <a:schemeClr val="bg1"/>
                </a:solidFill>
              </a:rPr>
              <a:t>his</a:t>
            </a:r>
            <a:r>
              <a:rPr lang="en-US" altLang="ko-KR" sz="4000" dirty="0">
                <a:solidFill>
                  <a:schemeClr val="bg1"/>
                </a:solidFill>
              </a:rPr>
              <a:t>.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01" name="순서도: 지연 100"/>
          <p:cNvSpPr/>
          <p:nvPr/>
        </p:nvSpPr>
        <p:spPr>
          <a:xfrm rot="5400000">
            <a:off x="1128081" y="-136368"/>
            <a:ext cx="2027301" cy="2268252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151618" y="1090336"/>
            <a:ext cx="212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진도</a:t>
            </a:r>
            <a:r>
              <a:rPr lang="en-US" altLang="ko-KR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교재</a:t>
            </a:r>
            <a:endParaRPr lang="ko-KR" altLang="en-US" sz="3200" dirty="0"/>
          </a:p>
          <a:p>
            <a:endParaRPr lang="ko-KR" altLang="en-US" sz="3200" dirty="0"/>
          </a:p>
        </p:txBody>
      </p:sp>
      <p:grpSp>
        <p:nvGrpSpPr>
          <p:cNvPr id="107" name="그룹 106"/>
          <p:cNvGrpSpPr/>
          <p:nvPr/>
        </p:nvGrpSpPr>
        <p:grpSpPr>
          <a:xfrm>
            <a:off x="623525" y="126105"/>
            <a:ext cx="1116124" cy="905786"/>
            <a:chOff x="575556" y="158322"/>
            <a:chExt cx="1116124" cy="905786"/>
          </a:xfrm>
        </p:grpSpPr>
        <p:sp>
          <p:nvSpPr>
            <p:cNvPr id="108" name="타원 107"/>
            <p:cNvSpPr/>
            <p:nvPr/>
          </p:nvSpPr>
          <p:spPr>
            <a:xfrm>
              <a:off x="575556" y="158322"/>
              <a:ext cx="900100" cy="90578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latin typeface="HY강B" pitchFamily="18" charset="-127"/>
                  <a:ea typeface="HY강B" pitchFamily="18" charset="-127"/>
                </a:rPr>
                <a:t> </a:t>
              </a:r>
              <a:endParaRPr lang="ko-KR" altLang="en-US" sz="24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47564" y="332656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올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71600" y="4046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댓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최상급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비교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구문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755576" y="1052736"/>
            <a:ext cx="367240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주의해야 할 비교 구문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4" name="순서도: 대체 처리 13"/>
          <p:cNvSpPr/>
          <p:nvPr/>
        </p:nvSpPr>
        <p:spPr>
          <a:xfrm>
            <a:off x="267846" y="1700809"/>
            <a:ext cx="8768650" cy="324035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원급을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이용한 구문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AutoNum type="arabicParenBoth"/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배수사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(twice, three times ...)+as+</a:t>
            </a:r>
            <a:r>
              <a:rPr lang="ko-KR" altLang="en-US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+as ~:  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보다 몇 배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한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Our garden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twice as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large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yours.</a:t>
            </a:r>
          </a:p>
          <a:p>
            <a:pPr algn="just">
              <a:lnSpc>
                <a:spcPct val="150000"/>
              </a:lnSpc>
              <a:tabLst>
                <a:tab pos="531813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(2)  as+</a:t>
            </a:r>
            <a:r>
              <a:rPr lang="ko-KR" altLang="en-US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+as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possible (=as+</a:t>
            </a:r>
            <a:r>
              <a:rPr lang="ko-KR" altLang="en-US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+as+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+can</a:t>
            </a:r>
            <a:r>
              <a:rPr lang="en-US" altLang="ko-KR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could</a:t>
            </a:r>
            <a:r>
              <a:rPr lang="en-US" altLang="ko-KR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): 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가능한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한</a:t>
            </a:r>
            <a:endParaRPr lang="en-US" altLang="ko-KR" sz="21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you send me your digital camera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soon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possible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[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soon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 as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 can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]?</a:t>
            </a:r>
          </a:p>
        </p:txBody>
      </p:sp>
      <p:sp>
        <p:nvSpPr>
          <p:cNvPr id="10" name="오각형 9"/>
          <p:cNvSpPr/>
          <p:nvPr/>
        </p:nvSpPr>
        <p:spPr>
          <a:xfrm>
            <a:off x="731157" y="5047039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순서도: 대체 처리 10"/>
          <p:cNvSpPr/>
          <p:nvPr/>
        </p:nvSpPr>
        <p:spPr>
          <a:xfrm>
            <a:off x="1151620" y="5479087"/>
            <a:ext cx="7308812" cy="1190273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비교급 앞에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 little, a bit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을 붙이면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조금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이라는 뜻이다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This building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 little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older than your apartment.</a:t>
            </a:r>
          </a:p>
        </p:txBody>
      </p:sp>
    </p:spTree>
    <p:extLst>
      <p:ext uri="{BB962C8B-B14F-4D97-AF65-F5344CB8AC3E}">
        <p14:creationId xmlns:p14="http://schemas.microsoft.com/office/powerpoint/2010/main" val="35935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최상급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비교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구문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755576" y="1052736"/>
            <a:ext cx="367240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주의해야 할 비교 구문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4" name="순서도: 대체 처리 13"/>
          <p:cNvSpPr/>
          <p:nvPr/>
        </p:nvSpPr>
        <p:spPr>
          <a:xfrm>
            <a:off x="267846" y="1700809"/>
            <a:ext cx="8624633" cy="496855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비교급을 이용한 구문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(1) more and more ~: 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점점 더 많은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~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These days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more and more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people are learning English.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(2) be[get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,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become]+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비교급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+and+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비교급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점점 더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하다</a:t>
            </a:r>
            <a:endParaRPr lang="en-US" altLang="ko-KR" sz="21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Your work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getting better and better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(3) The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비교급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~, the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비교급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…: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~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하면 할수록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더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하다</a:t>
            </a:r>
            <a:endParaRPr lang="en-US" altLang="ko-KR" sz="21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The higher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 go up,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the more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 can see.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24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최상급을 이용한 구문</a:t>
            </a: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one of the+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최상급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+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복수 명사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:  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가장 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한 것 중의 하나</a:t>
            </a:r>
            <a:endParaRPr lang="en-US" altLang="ko-KR" sz="2100" dirty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The Eiffel Tower is </a:t>
            </a:r>
            <a:r>
              <a:rPr lang="en-US" altLang="ko-KR" sz="2100" b="1" dirty="0">
                <a:solidFill>
                  <a:schemeClr val="tx1"/>
                </a:solidFill>
                <a:ea typeface="HY강B" pitchFamily="18" charset="-127"/>
              </a:rPr>
              <a:t>one of the most famous towers 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in the world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  <a:endParaRPr lang="en-US" altLang="ko-KR" sz="2100" dirty="0">
              <a:solidFill>
                <a:schemeClr val="tx1"/>
              </a:solidFill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5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532" y="841510"/>
            <a:ext cx="9112468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179388"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  <a:ea typeface="08서울남산체 B" pitchFamily="18" charset="-127"/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  Most foods and drinks  contain calories. And greasy foods  like pizza and hamburgers  have more calories       compared to others. A calorie is a unit of energy. </a:t>
            </a:r>
            <a:r>
              <a:rPr lang="en-US" altLang="ko-KR" sz="3000" spc="-150" dirty="0" smtClean="0">
                <a:solidFill>
                  <a:schemeClr val="tx1"/>
                </a:solidFill>
                <a:ea typeface="08서울남산체 B" pitchFamily="18" charset="-127"/>
              </a:rPr>
              <a:t>( </a:t>
            </a:r>
            <a:r>
              <a:rPr lang="ko-KR" altLang="en-US" sz="3000" spc="-150" dirty="0" smtClean="0">
                <a:solidFill>
                  <a:schemeClr val="tx1"/>
                </a:solidFill>
              </a:rPr>
              <a:t>① </a:t>
            </a:r>
            <a:r>
              <a:rPr lang="en-US" altLang="ko-KR" sz="3000" spc="-150" dirty="0" smtClean="0">
                <a:solidFill>
                  <a:schemeClr val="tx1"/>
                </a:solidFill>
              </a:rPr>
              <a:t>) </a:t>
            </a:r>
            <a:r>
              <a:rPr lang="en-US" altLang="ko-KR" sz="3000" dirty="0" smtClean="0">
                <a:solidFill>
                  <a:schemeClr val="tx1"/>
                </a:solidFill>
              </a:rPr>
              <a:t>But when you eat too many calories in one day,  your body becomes unhealthy. </a:t>
            </a:r>
            <a:r>
              <a:rPr lang="en-US" altLang="ko-KR" sz="3000" dirty="0">
                <a:solidFill>
                  <a:schemeClr val="tx1"/>
                </a:solidFill>
              </a:rPr>
              <a:t>( ② ) This is </a:t>
            </a:r>
            <a:r>
              <a:rPr lang="en-US" altLang="ko-KR" sz="3000" dirty="0" smtClean="0">
                <a:solidFill>
                  <a:schemeClr val="tx1"/>
                </a:solidFill>
              </a:rPr>
              <a:t>why </a:t>
            </a:r>
            <a:r>
              <a:rPr lang="en-US" altLang="ko-KR" sz="3000" dirty="0">
                <a:solidFill>
                  <a:schemeClr val="tx1"/>
                </a:solidFill>
              </a:rPr>
              <a:t>there </a:t>
            </a:r>
            <a:r>
              <a:rPr lang="en-US" altLang="ko-KR" sz="3000" dirty="0" smtClean="0">
                <a:solidFill>
                  <a:schemeClr val="tx1"/>
                </a:solidFill>
              </a:rPr>
              <a:t>is </a:t>
            </a:r>
            <a:r>
              <a:rPr lang="en-US" altLang="ko-KR" sz="3200" dirty="0">
                <a:solidFill>
                  <a:schemeClr val="tx1"/>
                </a:solidFill>
              </a:rPr>
              <a:t>a relationship </a:t>
            </a:r>
            <a:r>
              <a:rPr lang="en-US" altLang="ko-KR" sz="3200" dirty="0" smtClean="0">
                <a:solidFill>
                  <a:schemeClr val="tx1"/>
                </a:solidFill>
              </a:rPr>
              <a:t> between </a:t>
            </a:r>
            <a:r>
              <a:rPr lang="en-US" altLang="ko-KR" sz="3200" dirty="0">
                <a:solidFill>
                  <a:schemeClr val="tx1"/>
                </a:solidFill>
              </a:rPr>
              <a:t>how </a:t>
            </a:r>
            <a:r>
              <a:rPr lang="en-US" altLang="ko-KR" sz="3200" dirty="0" smtClean="0">
                <a:solidFill>
                  <a:schemeClr val="tx1"/>
                </a:solidFill>
              </a:rPr>
              <a:t>many </a:t>
            </a:r>
            <a:r>
              <a:rPr lang="en-US" altLang="ko-KR" sz="3000" dirty="0">
                <a:solidFill>
                  <a:schemeClr val="tx1"/>
                </a:solidFill>
              </a:rPr>
              <a:t>calories a person eats</a:t>
            </a:r>
            <a:r>
              <a:rPr lang="en-US" altLang="ko-KR" sz="3000" dirty="0" smtClean="0">
                <a:solidFill>
                  <a:schemeClr val="tx1"/>
                </a:solidFill>
              </a:rPr>
              <a:t>, </a:t>
            </a:r>
            <a:r>
              <a:rPr lang="en-US" altLang="ko-KR" sz="3000" dirty="0">
                <a:solidFill>
                  <a:schemeClr val="tx1"/>
                </a:solidFill>
              </a:rPr>
              <a:t>and how easily he gets fat</a:t>
            </a:r>
            <a:r>
              <a:rPr lang="en-US" altLang="ko-KR" sz="3000" dirty="0" smtClean="0">
                <a:solidFill>
                  <a:schemeClr val="tx1"/>
                </a:solidFill>
              </a:rPr>
              <a:t>. </a:t>
            </a:r>
            <a:r>
              <a:rPr lang="en-US" altLang="ko-KR" sz="3000" dirty="0">
                <a:solidFill>
                  <a:schemeClr val="tx1"/>
                </a:solidFill>
                <a:ea typeface="08서울남산체 B" pitchFamily="18" charset="-127"/>
              </a:rPr>
              <a:t>( </a:t>
            </a:r>
            <a:r>
              <a:rPr lang="ko-KR" altLang="en-US" sz="3000" dirty="0">
                <a:solidFill>
                  <a:schemeClr val="tx1"/>
                </a:solidFill>
              </a:rPr>
              <a:t>③ </a:t>
            </a:r>
            <a:r>
              <a:rPr lang="en-US" altLang="ko-KR" sz="3000" dirty="0">
                <a:solidFill>
                  <a:schemeClr val="tx1"/>
                </a:solidFill>
              </a:rPr>
              <a:t>) </a:t>
            </a:r>
            <a:endParaRPr lang="en-US" altLang="ko-KR" sz="3000" dirty="0" smtClean="0">
              <a:solidFill>
                <a:schemeClr val="tx1"/>
              </a:solidFill>
              <a:ea typeface="08서울남산체 B" pitchFamily="18" charset="-127"/>
            </a:endParaRPr>
          </a:p>
          <a:p>
            <a:pPr marL="144000" algn="just">
              <a:lnSpc>
                <a:spcPct val="150000"/>
              </a:lnSpc>
            </a:pPr>
            <a:r>
              <a:rPr lang="en-US" altLang="ko-KR" sz="3000" b="1" dirty="0" smtClean="0">
                <a:solidFill>
                  <a:schemeClr val="tx1"/>
                </a:solidFill>
                <a:latin typeface="08서울남산체 B" pitchFamily="18" charset="-127"/>
                <a:ea typeface="08서울남산체 B" pitchFamily="18" charset="-127"/>
              </a:rPr>
              <a:t>  </a:t>
            </a:r>
            <a:endParaRPr lang="ko-KR" altLang="en-US" sz="3000" b="1" dirty="0">
              <a:solidFill>
                <a:schemeClr val="tx1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397102" y="2346349"/>
            <a:ext cx="6546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51520" y="3046889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923928" y="3717032"/>
            <a:ext cx="9038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283968" y="5128805"/>
            <a:ext cx="48245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11971" y="5877272"/>
            <a:ext cx="7560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4283968" y="126876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1223628" y="1957511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5774557" y="196749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129103" y="2686849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95947" y="405558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2411760" y="4768765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913689" y="5877557"/>
            <a:ext cx="3600400" cy="85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38357" y="2375467"/>
            <a:ext cx="97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 </a:t>
            </a:r>
            <a:r>
              <a:rPr lang="ko-KR" altLang="en-US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같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은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505" y="3046889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와 비교하여 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3717032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셀 수 있는 명사 앞에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many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2120" y="446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선행사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the reason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생략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16216" y="426783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46127" y="5128805"/>
            <a:ext cx="3188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간접의문문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: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의문사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주어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동사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7821" y="5921605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간접의문</a:t>
            </a:r>
            <a:r>
              <a:rPr lang="ko-KR" altLang="en-US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문</a:t>
            </a:r>
          </a:p>
        </p:txBody>
      </p: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284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marL="144000"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  When we exercise,  calories are used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. </a:t>
            </a:r>
            <a:r>
              <a:rPr lang="en-US" altLang="ko-KR" sz="3000" dirty="0">
                <a:solidFill>
                  <a:schemeClr val="tx1"/>
                </a:solidFill>
              </a:rPr>
              <a:t>( ④ </a:t>
            </a:r>
            <a:r>
              <a:rPr lang="en-US" altLang="ko-KR" sz="3000" dirty="0" smtClean="0">
                <a:solidFill>
                  <a:schemeClr val="tx1"/>
                </a:solidFill>
              </a:rPr>
              <a:t>)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 Some types of exercising  such as aerobics dancing, Jogging, or cycling   help burn off calories </a:t>
            </a:r>
            <a:r>
              <a:rPr lang="en-US" altLang="ko-KR" sz="3000" u="sng" dirty="0" smtClean="0">
                <a:solidFill>
                  <a:schemeClr val="tx1"/>
                </a:solidFill>
                <a:ea typeface="08서울남산체 B" pitchFamily="18" charset="-127"/>
              </a:rPr>
              <a:t>fast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 </a:t>
            </a:r>
            <a:r>
              <a:rPr lang="en-US" altLang="ko-KR" sz="3000" dirty="0">
                <a:solidFill>
                  <a:schemeClr val="tx1"/>
                </a:solidFill>
                <a:ea typeface="08서울남산체 B" pitchFamily="18" charset="-127"/>
              </a:rPr>
              <a:t>than others.</a:t>
            </a:r>
          </a:p>
          <a:p>
            <a:pPr marL="144000" algn="just"/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itchFamily="18" charset="-127"/>
              </a:rPr>
              <a:t>                                   </a:t>
            </a:r>
            <a:r>
              <a:rPr lang="ko-KR" altLang="en-US" sz="1600" dirty="0">
                <a:solidFill>
                  <a:schemeClr val="accent5">
                    <a:lumMod val="75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itchFamily="18" charset="-127"/>
              </a:rPr>
              <a:t>help (to)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itchFamily="18" charset="-127"/>
              </a:rPr>
              <a:t>동사원형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itchFamily="18" charset="-127"/>
            </a:endParaRPr>
          </a:p>
          <a:p>
            <a:pPr marL="144000" algn="just"/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( ⑤ ) So it is great to exercise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  for at </a:t>
            </a:r>
            <a:r>
              <a:rPr lang="en-US" altLang="ko-KR" sz="3000" dirty="0">
                <a:solidFill>
                  <a:schemeClr val="tx1"/>
                </a:solidFill>
                <a:ea typeface="08서울남산체 B" pitchFamily="18" charset="-127"/>
              </a:rPr>
              <a:t>least one hour</a:t>
            </a:r>
            <a:endParaRPr lang="en-US" altLang="ko-KR" sz="3000" dirty="0" smtClean="0">
              <a:solidFill>
                <a:schemeClr val="tx1"/>
              </a:solidFill>
              <a:ea typeface="08서울남산체 B" pitchFamily="18" charset="-127"/>
            </a:endParaRPr>
          </a:p>
          <a:p>
            <a:pPr marL="144000" algn="just"/>
            <a:endParaRPr lang="en-US" altLang="ko-KR" sz="1600" dirty="0" smtClean="0">
              <a:solidFill>
                <a:schemeClr val="tx1"/>
              </a:solidFill>
              <a:ea typeface="08서울남산체 B" pitchFamily="18" charset="-127"/>
            </a:endParaRPr>
          </a:p>
          <a:p>
            <a:pPr marL="144000" algn="just"/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every day  to stay healthy. </a:t>
            </a:r>
          </a:p>
          <a:p>
            <a:pPr marL="144000" algn="just"/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ea typeface="08서울남산체 B" pitchFamily="18" charset="-127"/>
              </a:rPr>
              <a:t>                                                          </a:t>
            </a:r>
            <a:endParaRPr lang="en-US" altLang="ko-KR" sz="1600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 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 flipH="1">
            <a:off x="3707904" y="1023789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3277160" y="1799389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1888609" y="2424647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>
            <a:off x="1792288" y="401965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H="1">
            <a:off x="5107065" y="328498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179512" y="2185405"/>
            <a:ext cx="1008112" cy="194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476544" y="2185405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2032625" y="2924944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691680" y="364502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49168" y="3645024"/>
            <a:ext cx="176503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5843831" y="3622213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1979712" y="4363442"/>
            <a:ext cx="107928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222635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문장의 주어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556" y="2200819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와 같은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7060" y="3681098"/>
            <a:ext cx="1060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진주어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721" y="360578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적어도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4178" y="3681098"/>
            <a:ext cx="811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가주어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90800" y="4397758"/>
            <a:ext cx="2286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"/>
              </a:spcBef>
            </a:pP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부정사 부사적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용법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8111201" y="1484784"/>
            <a:ext cx="1008112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99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   Maria </a:t>
            </a:r>
            <a:r>
              <a:rPr lang="en-US" altLang="ko-KR" sz="3000" dirty="0">
                <a:solidFill>
                  <a:schemeClr val="tx1"/>
                </a:solidFill>
              </a:rPr>
              <a:t>works at the Statue of Liberty in New York City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1600" dirty="0" smtClean="0">
                <a:solidFill>
                  <a:srgbClr val="0070C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               </a:t>
            </a: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She begins her day just like one of the visitors. It takes</a:t>
            </a:r>
          </a:p>
          <a:p>
            <a:pPr algn="just">
              <a:spcBef>
                <a:spcPts val="30"/>
              </a:spcBef>
            </a:pPr>
            <a:endParaRPr lang="en-US" altLang="ko-KR" sz="1600" dirty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a </a:t>
            </a:r>
            <a:r>
              <a:rPr lang="en-US" altLang="ko-KR" sz="3000" dirty="0">
                <a:solidFill>
                  <a:schemeClr val="tx1"/>
                </a:solidFill>
              </a:rPr>
              <a:t>fifteen-minute boat </a:t>
            </a:r>
            <a:r>
              <a:rPr lang="en-US" altLang="ko-KR" sz="3000" dirty="0" smtClean="0">
                <a:solidFill>
                  <a:schemeClr val="tx1"/>
                </a:solidFill>
              </a:rPr>
              <a:t>ride </a:t>
            </a:r>
            <a:r>
              <a:rPr lang="en-US" altLang="ko-KR" sz="3000" dirty="0">
                <a:solidFill>
                  <a:schemeClr val="tx1"/>
                </a:solidFill>
              </a:rPr>
              <a:t>to go to </a:t>
            </a:r>
            <a:r>
              <a:rPr lang="en-US" altLang="ko-KR" sz="3000" dirty="0" smtClean="0">
                <a:solidFill>
                  <a:schemeClr val="tx1"/>
                </a:solidFill>
              </a:rPr>
              <a:t>Liberty Island</a:t>
            </a:r>
            <a:r>
              <a:rPr lang="en-US" altLang="ko-KR" sz="3000" dirty="0">
                <a:solidFill>
                  <a:schemeClr val="tx1"/>
                </a:solidFill>
              </a:rPr>
              <a:t>. </a:t>
            </a:r>
            <a:r>
              <a:rPr lang="en-US" altLang="ko-KR" sz="3000" dirty="0" smtClean="0">
                <a:solidFill>
                  <a:schemeClr val="tx1"/>
                </a:solidFill>
              </a:rPr>
              <a:t>Then</a:t>
            </a:r>
          </a:p>
          <a:p>
            <a:pPr algn="just">
              <a:spcBef>
                <a:spcPts val="30"/>
              </a:spcBef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she </a:t>
            </a:r>
            <a:r>
              <a:rPr lang="en-US" altLang="ko-KR" sz="3000" dirty="0">
                <a:solidFill>
                  <a:schemeClr val="tx1"/>
                </a:solidFill>
              </a:rPr>
              <a:t>helps visitors see the </a:t>
            </a:r>
            <a:r>
              <a:rPr lang="en-US" altLang="ko-KR" sz="3000" dirty="0" smtClean="0">
                <a:solidFill>
                  <a:schemeClr val="tx1"/>
                </a:solidFill>
              </a:rPr>
              <a:t>museum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en-US" altLang="ko-KR" sz="3000" dirty="0" smtClean="0">
                <a:solidFill>
                  <a:schemeClr val="tx1"/>
                </a:solidFill>
              </a:rPr>
              <a:t>The </a:t>
            </a:r>
            <a:r>
              <a:rPr lang="en-US" altLang="ko-KR" sz="3000" dirty="0">
                <a:solidFill>
                  <a:schemeClr val="tx1"/>
                </a:solidFill>
              </a:rPr>
              <a:t>museum </a:t>
            </a:r>
            <a:r>
              <a:rPr lang="en-US" altLang="ko-KR" sz="3000" dirty="0" smtClean="0">
                <a:solidFill>
                  <a:schemeClr val="tx1"/>
                </a:solidFill>
              </a:rPr>
              <a:t>is</a:t>
            </a:r>
          </a:p>
          <a:p>
            <a:pPr algn="just">
              <a:spcBef>
                <a:spcPts val="30"/>
              </a:spcBef>
            </a:pPr>
            <a:endParaRPr lang="en-US" altLang="ko-KR" sz="1600" dirty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inside </a:t>
            </a:r>
            <a:r>
              <a:rPr lang="en-US" altLang="ko-KR" sz="3000" dirty="0">
                <a:solidFill>
                  <a:schemeClr val="tx1"/>
                </a:solidFill>
              </a:rPr>
              <a:t>the famous statue. </a:t>
            </a:r>
            <a:r>
              <a:rPr lang="en-US" altLang="ko-KR" sz="3000" dirty="0" smtClean="0">
                <a:solidFill>
                  <a:schemeClr val="tx1"/>
                </a:solidFill>
              </a:rPr>
              <a:t>Maria often </a:t>
            </a:r>
            <a:r>
              <a:rPr lang="en-US" altLang="ko-KR" sz="3000" dirty="0">
                <a:solidFill>
                  <a:schemeClr val="tx1"/>
                </a:solidFill>
              </a:rPr>
              <a:t>talks </a:t>
            </a:r>
            <a:r>
              <a:rPr lang="en-US" altLang="ko-KR" sz="3000" dirty="0" smtClean="0">
                <a:solidFill>
                  <a:schemeClr val="tx1"/>
                </a:solidFill>
              </a:rPr>
              <a:t>with</a:t>
            </a:r>
          </a:p>
          <a:p>
            <a:pPr algn="just">
              <a:spcBef>
                <a:spcPts val="30"/>
              </a:spcBef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visitors. “It’s fun to talk with all these people,” she says.</a:t>
            </a:r>
          </a:p>
          <a:p>
            <a:pPr algn="just">
              <a:spcBef>
                <a:spcPts val="30"/>
              </a:spcBef>
            </a:pPr>
            <a:endParaRPr lang="en-US" altLang="ko-KR" sz="1600" dirty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3000" dirty="0" smtClean="0">
                <a:solidFill>
                  <a:schemeClr val="tx1"/>
                </a:solidFill>
              </a:rPr>
              <a:t> </a:t>
            </a:r>
            <a:r>
              <a:rPr lang="en-US" altLang="ko-KR" sz="3000" dirty="0">
                <a:solidFill>
                  <a:schemeClr val="tx1"/>
                </a:solidFill>
              </a:rPr>
              <a:t>She always says she </a:t>
            </a:r>
            <a:r>
              <a:rPr lang="en-US" altLang="ko-KR" sz="3000" dirty="0" smtClean="0">
                <a:solidFill>
                  <a:schemeClr val="tx1"/>
                </a:solidFill>
              </a:rPr>
              <a:t>has </a:t>
            </a:r>
            <a:r>
              <a:rPr lang="en-US" altLang="ko-KR" sz="3000" b="1" dirty="0" smtClean="0">
                <a:solidFill>
                  <a:schemeClr val="tx1"/>
                </a:solidFill>
              </a:rPr>
              <a:t>one </a:t>
            </a:r>
            <a:r>
              <a:rPr lang="en-US" altLang="ko-KR" sz="3000" b="1" dirty="0">
                <a:solidFill>
                  <a:schemeClr val="tx1"/>
                </a:solidFill>
              </a:rPr>
              <a:t>of the world’s best jobs</a:t>
            </a:r>
            <a:r>
              <a:rPr lang="en-US" altLang="ko-KR" sz="3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30"/>
              </a:spcBef>
            </a:pPr>
            <a:endParaRPr lang="en-US" altLang="ko-KR" sz="3000" dirty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endParaRPr lang="en-US" altLang="ko-KR" sz="3000" dirty="0" smtClean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endParaRPr lang="en-US" altLang="ko-KR" sz="3000" dirty="0" smtClean="0">
              <a:solidFill>
                <a:schemeClr val="tx1"/>
              </a:solidFill>
            </a:endParaRPr>
          </a:p>
          <a:p>
            <a:pPr algn="just">
              <a:spcBef>
                <a:spcPts val="30"/>
              </a:spcBef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endParaRPr lang="en-US" altLang="ko-KR" sz="1600" dirty="0">
              <a:solidFill>
                <a:srgbClr val="0070C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1399056" y="1352671"/>
            <a:ext cx="13681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2911224" y="1340768"/>
            <a:ext cx="32449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8542033" y="2276872"/>
            <a:ext cx="4944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701720" y="2060848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121255" y="2718318"/>
            <a:ext cx="5220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99455" y="3429000"/>
            <a:ext cx="286903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5325552" y="4149080"/>
            <a:ext cx="97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1547664" y="4869160"/>
            <a:ext cx="27828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V="1">
            <a:off x="2791770" y="4820814"/>
            <a:ext cx="1044116" cy="11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4281340" y="5517232"/>
            <a:ext cx="47165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V="1">
            <a:off x="3942125" y="2874005"/>
            <a:ext cx="1440159" cy="147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71500" y="2874005"/>
            <a:ext cx="1476164" cy="147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flipH="1" flipV="1">
            <a:off x="5356758" y="2718318"/>
            <a:ext cx="9810" cy="148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79912" y="1367276"/>
            <a:ext cx="1656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"/>
              </a:spcBef>
            </a:pPr>
            <a:r>
              <a:rPr lang="ko-KR" altLang="en-US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자유의 여신상</a:t>
            </a:r>
            <a:endParaRPr lang="en-US" altLang="ko-KR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48932" y="134076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에서 일하다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270472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하는데 시간이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…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걸리다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15616" y="342900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help+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동사원형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64977" y="4149080"/>
            <a:ext cx="301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빈도부사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일반동사 앞에 위치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31640" y="48871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가주어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15816" y="4852429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진주</a:t>
            </a:r>
            <a:r>
              <a:rPr lang="ko-KR" altLang="en-US" sz="1600" dirty="0" err="1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어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97933" y="5522497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one of the+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최상급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복수 명사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: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가장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한 것 중 하나</a:t>
            </a:r>
          </a:p>
        </p:txBody>
      </p:sp>
      <p:cxnSp>
        <p:nvCxnSpPr>
          <p:cNvPr id="33" name="직선 연결선 32"/>
          <p:cNvCxnSpPr/>
          <p:nvPr/>
        </p:nvCxnSpPr>
        <p:spPr>
          <a:xfrm>
            <a:off x="8532440" y="2060848"/>
            <a:ext cx="9593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9" grpId="0"/>
      <p:bldP spid="30" grpId="0"/>
      <p:bldP spid="35" grpId="0"/>
      <p:bldP spid="36" grpId="0"/>
      <p:bldP spid="37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/>
            <a:r>
              <a:rPr lang="en-US" altLang="ko-KR" sz="2800" dirty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  Yesterday</a:t>
            </a:r>
            <a:r>
              <a:rPr lang="en-US" altLang="ko-KR" sz="2800" dirty="0">
                <a:solidFill>
                  <a:schemeClr val="tx1"/>
                </a:solidFill>
              </a:rPr>
              <a:t>, I went to a department store with my mother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We walked </a:t>
            </a:r>
            <a:r>
              <a:rPr lang="en-US" altLang="ko-KR" sz="2800" dirty="0">
                <a:solidFill>
                  <a:schemeClr val="tx1"/>
                </a:solidFill>
              </a:rPr>
              <a:t>around and bought things we </a:t>
            </a:r>
            <a:r>
              <a:rPr lang="en-US" altLang="ko-KR" sz="2800" dirty="0" smtClean="0">
                <a:solidFill>
                  <a:schemeClr val="tx1"/>
                </a:solidFill>
              </a:rPr>
              <a:t>needed. First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en-US" altLang="ko-KR" sz="2800" dirty="0" smtClean="0">
                <a:solidFill>
                  <a:schemeClr val="tx1"/>
                </a:solidFill>
              </a:rPr>
              <a:t>my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mom </a:t>
            </a:r>
            <a:r>
              <a:rPr lang="en-US" altLang="ko-KR" sz="2800" dirty="0">
                <a:solidFill>
                  <a:schemeClr val="tx1"/>
                </a:solidFill>
              </a:rPr>
              <a:t>bought glasses. She started </a:t>
            </a:r>
            <a:r>
              <a:rPr lang="en-US" altLang="ko-KR" sz="2800" dirty="0" smtClean="0">
                <a:solidFill>
                  <a:schemeClr val="tx1"/>
                </a:solidFill>
              </a:rPr>
              <a:t>to drive her own car, and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she must wear glasses while driving. Then we bought a 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pair </a:t>
            </a:r>
            <a:r>
              <a:rPr lang="en-US" altLang="ko-KR" sz="2800" dirty="0">
                <a:solidFill>
                  <a:schemeClr val="tx1"/>
                </a:solidFill>
              </a:rPr>
              <a:t>of gloves </a:t>
            </a:r>
            <a:r>
              <a:rPr lang="en-US" altLang="ko-KR" sz="2800" dirty="0" smtClean="0">
                <a:solidFill>
                  <a:schemeClr val="tx1"/>
                </a:solidFill>
              </a:rPr>
              <a:t>for my </a:t>
            </a:r>
            <a:r>
              <a:rPr lang="en-US" altLang="ko-KR" sz="2800" dirty="0">
                <a:solidFill>
                  <a:schemeClr val="tx1"/>
                </a:solidFill>
              </a:rPr>
              <a:t>brother. It is </a:t>
            </a:r>
            <a:r>
              <a:rPr lang="en-US" altLang="ko-KR" sz="2800" b="1" dirty="0">
                <a:solidFill>
                  <a:schemeClr val="tx1"/>
                </a:solidFill>
              </a:rPr>
              <a:t>getting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colder and colder</a:t>
            </a:r>
          </a:p>
          <a:p>
            <a:pPr algn="just"/>
            <a:endParaRPr lang="en-US" altLang="ko-KR" sz="1600" b="1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these days. Then </a:t>
            </a:r>
            <a:r>
              <a:rPr lang="en-US" altLang="ko-KR" sz="2800" dirty="0">
                <a:solidFill>
                  <a:schemeClr val="tx1"/>
                </a:solidFill>
              </a:rPr>
              <a:t>we bought some </a:t>
            </a:r>
            <a:r>
              <a:rPr lang="en-US" altLang="ko-KR" sz="2800" dirty="0" smtClean="0">
                <a:solidFill>
                  <a:schemeClr val="tx1"/>
                </a:solidFill>
              </a:rPr>
              <a:t>bread hurriedly</a:t>
            </a:r>
            <a:r>
              <a:rPr lang="en-US" altLang="ko-KR" sz="2800" dirty="0">
                <a:solidFill>
                  <a:schemeClr val="tx1"/>
                </a:solidFill>
              </a:rPr>
              <a:t>. </a:t>
            </a:r>
            <a:r>
              <a:rPr lang="en-US" altLang="ko-KR" sz="2800" dirty="0" smtClean="0">
                <a:solidFill>
                  <a:schemeClr val="tx1"/>
                </a:solidFill>
              </a:rPr>
              <a:t>We 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usually eat a slice </a:t>
            </a:r>
            <a:r>
              <a:rPr lang="en-US" altLang="ko-KR" sz="2800" dirty="0">
                <a:solidFill>
                  <a:schemeClr val="tx1"/>
                </a:solidFill>
              </a:rPr>
              <a:t>of bread and drink </a:t>
            </a:r>
            <a:r>
              <a:rPr lang="en-US" altLang="ko-KR" sz="2800" dirty="0" smtClean="0">
                <a:solidFill>
                  <a:schemeClr val="tx1"/>
                </a:solidFill>
              </a:rPr>
              <a:t>a </a:t>
            </a:r>
            <a:r>
              <a:rPr lang="en-US" altLang="ko-KR" sz="2800" dirty="0">
                <a:solidFill>
                  <a:schemeClr val="tx1"/>
                </a:solidFill>
              </a:rPr>
              <a:t>glass of milk in </a:t>
            </a:r>
            <a:r>
              <a:rPr lang="en-US" altLang="ko-KR" sz="2800" dirty="0" smtClean="0">
                <a:solidFill>
                  <a:schemeClr val="tx1"/>
                </a:solidFill>
              </a:rPr>
              <a:t>the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morning.</a:t>
            </a:r>
          </a:p>
          <a:p>
            <a:pPr algn="just"/>
            <a:r>
              <a:rPr lang="en-US" altLang="ko-KR" sz="16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           </a:t>
            </a:r>
            <a:endParaRPr lang="en-US" altLang="ko-KR" sz="1600" dirty="0">
              <a:solidFill>
                <a:srgbClr val="0070C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4139952" y="2613350"/>
            <a:ext cx="2304256" cy="235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658090" y="3356992"/>
            <a:ext cx="19940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92351" y="4005064"/>
            <a:ext cx="2008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5110314" y="4005063"/>
            <a:ext cx="392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5796136" y="5373216"/>
            <a:ext cx="221005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1830270" y="5373216"/>
            <a:ext cx="2309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52120" y="179430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8995" y="1938318"/>
            <a:ext cx="3079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목적격 관계대명사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that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생략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3294" y="2613350"/>
            <a:ext cx="2398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start+to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부정사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/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동명사</a:t>
            </a:r>
          </a:p>
        </p:txBody>
      </p:sp>
      <p:cxnSp>
        <p:nvCxnSpPr>
          <p:cNvPr id="23" name="직선 연결선 22"/>
          <p:cNvCxnSpPr/>
          <p:nvPr/>
        </p:nvCxnSpPr>
        <p:spPr>
          <a:xfrm>
            <a:off x="8169772" y="3356635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06896" y="3356635"/>
            <a:ext cx="2521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= while she is driving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730" y="4005063"/>
            <a:ext cx="1850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장갑 한 켤레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712" y="5359853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우유 한 잔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8738" y="3995606"/>
            <a:ext cx="3985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get+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비교급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+and+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비교급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: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점점 더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하다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9772" y="5356995"/>
            <a:ext cx="1836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빵 한 조각</a:t>
            </a:r>
          </a:p>
        </p:txBody>
      </p:sp>
    </p:spTree>
    <p:extLst>
      <p:ext uri="{BB962C8B-B14F-4D97-AF65-F5344CB8AC3E}">
        <p14:creationId xmlns:p14="http://schemas.microsoft.com/office/powerpoint/2010/main" val="11113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3" grpId="0"/>
      <p:bldP spid="14" grpId="0"/>
      <p:bldP spid="25" grpId="0"/>
      <p:bldP spid="26" grpId="0"/>
      <p:bldP spid="27" grpId="0"/>
      <p:bldP spid="28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445449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Mike, </a:t>
            </a:r>
            <a:r>
              <a:rPr lang="en-US" altLang="ko-KR" sz="28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what do you want to be</a:t>
            </a:r>
            <a:r>
              <a:rPr lang="en-US" altLang="ko-KR" sz="2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you grow up?</a:t>
            </a:r>
            <a:endParaRPr lang="en-US" altLang="ko-KR" sz="2800" dirty="0" smtClean="0">
              <a:solidFill>
                <a:srgbClr val="002060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I want to be a computer programmer.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 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How about you?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I want to be an actress.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I’d like to act in romantic movies.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That sounds great.</a:t>
            </a:r>
            <a:endParaRPr lang="ko-KR" altLang="en-US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원하는 것 묻고 말하기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513318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334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1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03244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원하는 것 묻기</a:t>
            </a:r>
            <a:endParaRPr lang="en-US" altLang="ko-KR" sz="24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do you want to be?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do you want?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do you want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like</a:t>
            </a:r>
            <a:r>
              <a:rPr lang="en-US" altLang="ko-KR" sz="2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to do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Which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kind of</a:t>
            </a:r>
            <a:r>
              <a:rPr lang="en-US" altLang="ko-KR" sz="2100" b="1" dirty="0">
                <a:solidFill>
                  <a:schemeClr val="tx1"/>
                </a:solidFill>
                <a:ea typeface="MS PGothic" panose="020B0600070205080204" pitchFamily="34" charset="-128"/>
              </a:rPr>
              <a:t>]</a:t>
            </a:r>
            <a:r>
              <a:rPr lang="en-US" altLang="ko-KR" sz="2100" b="1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pet do you want to have?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ko-KR" altLang="en-US" sz="21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427984" y="1196752"/>
            <a:ext cx="4536504" cy="5256584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원하는 것 말하기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 want</a:t>
            </a: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[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love/ hope</a:t>
            </a:r>
            <a:r>
              <a:rPr lang="en-US" altLang="ko-KR" sz="2100" dirty="0">
                <a:solidFill>
                  <a:schemeClr val="tx1"/>
                </a:solidFill>
                <a:ea typeface="맑은 고딕" panose="020B0503020000020004" pitchFamily="50" charset="-127"/>
              </a:rPr>
              <a:t>]</a:t>
            </a: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 to be a movie director.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I want to eat </a:t>
            </a:r>
            <a:r>
              <a:rPr lang="en-US" altLang="ko-KR" sz="2100" i="1" dirty="0" err="1" smtClean="0">
                <a:solidFill>
                  <a:schemeClr val="tx1"/>
                </a:solidFill>
                <a:ea typeface="맑은 고딕" panose="020B0503020000020004" pitchFamily="50" charset="-127"/>
              </a:rPr>
              <a:t>bibimbap</a:t>
            </a: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 for lunch.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맑은 고딕" panose="020B0503020000020004" pitchFamily="50" charset="-127"/>
              </a:rPr>
              <a:t>I’d like to go swimming after school.</a:t>
            </a:r>
            <a:endParaRPr lang="en-US" altLang="ko-KR" sz="2100" dirty="0" smtClean="0">
              <a:solidFill>
                <a:schemeClr val="tx1"/>
              </a:solidFill>
              <a:ea typeface="08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7" y="1934723"/>
            <a:ext cx="7632848" cy="417646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May I take your order?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Steak, please.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How would you like it done?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Well-done, please.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Anything else, sir?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A glass of wine, please.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971600" y="1325660"/>
            <a:ext cx="290072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음식 주문하기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491161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77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2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235198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주문 받기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May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take your order?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Are you ready to order?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would you like to order?</a:t>
            </a:r>
          </a:p>
          <a:p>
            <a:pPr algn="just">
              <a:lnSpc>
                <a:spcPct val="150000"/>
              </a:lnSpc>
            </a:pPr>
            <a:r>
              <a:rPr lang="ko-KR" altLang="en-US" sz="2400" dirty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주문 받기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Steak, please.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I’ll have some ice cream.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I’d like (to have) a chicken sandwich.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I have a slice of pizza?</a:t>
            </a:r>
            <a:endParaRPr lang="en-US" altLang="ko-KR" sz="2100" dirty="0">
              <a:solidFill>
                <a:schemeClr val="tx1"/>
              </a:solidFill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5118546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기타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How would you like it?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For here or to go?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Anything to drink?  /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Would you like something to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drink?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Do you want some dessert?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Would you like anything else?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Is there anything else I can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get you?</a:t>
            </a: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7380312" cy="38164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Grammar</a:t>
            </a:r>
            <a:r>
              <a:rPr lang="ko-KR" altLang="en-US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1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31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31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31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비교</a:t>
            </a:r>
            <a:r>
              <a:rPr lang="ko-KR" altLang="en-US" sz="31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급</a:t>
            </a:r>
            <a:endParaRPr lang="en-US" altLang="ko-KR" sz="31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비교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비교급 비교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	      </a:t>
            </a:r>
            <a:r>
              <a:rPr lang="en-US" altLang="ko-KR" sz="31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31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최상급</a:t>
            </a:r>
            <a:r>
              <a:rPr lang="en-US" altLang="ko-KR" sz="31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31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주의해야 할 비교 구</a:t>
            </a:r>
            <a:r>
              <a:rPr lang="ko-KR" altLang="en-US" sz="32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문</a:t>
            </a:r>
            <a:r>
              <a:rPr lang="en-US" altLang="ko-KR" sz="30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	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최상급 비교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주의해야 할 비교 구문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3568" y="5085184"/>
            <a:ext cx="7380312" cy="1390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Expression 1.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원하는 것 묻고 말하기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음식 주문하기</a:t>
            </a:r>
            <a:endParaRPr lang="ko-KR" altLang="en-US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273650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400" b="1" dirty="0" err="1" smtClean="0">
                <a:solidFill>
                  <a:schemeClr val="tx2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 비교 긍정문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&lt;as+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형용사</a:t>
            </a:r>
            <a:r>
              <a:rPr lang="en-US" altLang="ko-KR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[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부사</a:t>
            </a:r>
            <a:r>
              <a:rPr lang="en-US" altLang="ko-KR" sz="21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1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+as&gt;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형태로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만큼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한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뜻이며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서로 같은 형태의 비교 대상이 와야 한다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This chair is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as comfortable as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 sofa.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Learning English is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as hard as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learning math.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비교급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5085184"/>
            <a:ext cx="6552728" cy="125510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&lt;as+</a:t>
            </a:r>
            <a:r>
              <a:rPr lang="ko-KR" altLang="en-US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+as&gt;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뒤에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절이 올 수 있다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Yuri </a:t>
            </a:r>
            <a:r>
              <a:rPr lang="en-US" altLang="ko-KR" sz="2100" kern="0" dirty="0" smtClean="0">
                <a:solidFill>
                  <a:schemeClr val="tx1"/>
                </a:solidFill>
                <a:ea typeface="HY강B" pitchFamily="18" charset="-127"/>
              </a:rPr>
              <a:t>isn’t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 old as she looks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966279" y="4653136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비교급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367237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비교 부정문</a:t>
            </a: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&lt;not as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[so</a:t>
            </a:r>
            <a:r>
              <a:rPr lang="en-US" altLang="ko-KR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형용사</a:t>
            </a:r>
            <a:r>
              <a:rPr lang="en-US" altLang="ko-KR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부사</a:t>
            </a:r>
            <a:r>
              <a:rPr lang="en-US" altLang="ko-KR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원급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+as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형태로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만큼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하지 않은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뜻이며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앞의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as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는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so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로 쓸 수도 있다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 ca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n’t 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run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as</a:t>
            </a:r>
            <a:r>
              <a:rPr lang="en-US" altLang="ko-KR" sz="2000" b="1" dirty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[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so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]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fast  as 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Tim.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My  bag  is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n’t  as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[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so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]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heavy  as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yours.</a:t>
            </a:r>
            <a:endParaRPr lang="en-US" altLang="ko-KR" sz="2100" dirty="0" smtClean="0">
              <a:solidFill>
                <a:schemeClr val="tx1"/>
              </a:solidFill>
              <a:ea typeface="HY강B" panose="02030600000101010101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비교급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352835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3. The same (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명사</a:t>
            </a: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) as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구문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와 똑같은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뜻으로 비교하는 대상의 정도가 같음을 나타낸다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Pam is sixteen years old. Helen is sixteen years old, too.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  → Pam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same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age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 Helen.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I made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same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mistake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 Peter.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비교급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8" y="1719690"/>
            <a:ext cx="8607441" cy="502167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1. </a:t>
            </a:r>
            <a:r>
              <a:rPr lang="ko-KR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원급</a:t>
            </a: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-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비교급</a:t>
            </a: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-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최상급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규칙 변화</a:t>
            </a: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tabLst>
                <a:tab pos="0" algn="l"/>
                <a:tab pos="531813" algn="l"/>
              </a:tabLst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tabLst>
                <a:tab pos="0" algn="l"/>
                <a:tab pos="531813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2)   </a:t>
            </a:r>
            <a:r>
              <a:rPr lang="ko-KR" altLang="en-US" sz="21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불규칙 변화</a:t>
            </a:r>
            <a:endParaRPr lang="en-US" altLang="ko-KR" sz="21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good[well] - better - 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best  /  bad </a:t>
            </a: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[badly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, </a:t>
            </a: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ill] - worse - 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worst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 many[much] - more - 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most  /  </a:t>
            </a: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little - less - least </a:t>
            </a:r>
            <a:endParaRPr lang="en-US" altLang="ko-KR" sz="2400" dirty="0">
              <a:solidFill>
                <a:schemeClr val="tx1"/>
              </a:solidFill>
              <a:ea typeface="HY강B" panose="02030600000101010101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252028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비교급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542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084716"/>
              </p:ext>
            </p:extLst>
          </p:nvPr>
        </p:nvGraphicFramePr>
        <p:xfrm>
          <a:off x="637794" y="2852936"/>
          <a:ext cx="8122912" cy="212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728"/>
                <a:gridCol w="2030728"/>
                <a:gridCol w="2030728"/>
                <a:gridCol w="2030728"/>
              </a:tblGrid>
              <a:tr h="378603">
                <a:tc>
                  <a:txBody>
                    <a:bodyPr/>
                    <a:lstStyle/>
                    <a:p>
                      <a:pPr marL="0" indent="0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원급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비교급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최상급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024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일반적 규칙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small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small</a:t>
                      </a:r>
                      <a:r>
                        <a:rPr lang="en-US" altLang="ko-KR" b="1" dirty="0" smtClean="0"/>
                        <a:t>er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small</a:t>
                      </a:r>
                      <a:r>
                        <a:rPr lang="en-US" altLang="ko-KR" b="1" dirty="0" smtClean="0"/>
                        <a:t>est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447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단모음</a:t>
                      </a:r>
                      <a:r>
                        <a:rPr lang="en-US" altLang="ko-KR" dirty="0" smtClean="0"/>
                        <a:t>+</a:t>
                      </a:r>
                      <a:r>
                        <a:rPr lang="ko-KR" altLang="en-US" dirty="0" smtClean="0"/>
                        <a:t>단자음</a:t>
                      </a:r>
                      <a:r>
                        <a:rPr lang="en-US" altLang="ko-KR" dirty="0" smtClean="0"/>
                        <a:t>&gt;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hot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hot</a:t>
                      </a:r>
                      <a:r>
                        <a:rPr lang="en-US" altLang="ko-KR" b="1" dirty="0" smtClean="0"/>
                        <a:t>ter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hot</a:t>
                      </a:r>
                      <a:r>
                        <a:rPr lang="en-US" altLang="ko-KR" b="1" dirty="0" smtClean="0"/>
                        <a:t>test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447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자음</a:t>
                      </a:r>
                      <a:r>
                        <a:rPr lang="en-US" altLang="ko-KR" dirty="0" smtClean="0"/>
                        <a:t>+y&gt;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happy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happi</a:t>
                      </a:r>
                      <a:r>
                        <a:rPr lang="en-US" altLang="ko-KR" b="1" dirty="0" smtClean="0"/>
                        <a:t>er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happi</a:t>
                      </a:r>
                      <a:r>
                        <a:rPr lang="en-US" altLang="ko-KR" b="1" dirty="0" smtClean="0"/>
                        <a:t>est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447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음절 이상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expensive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more</a:t>
                      </a:r>
                      <a:r>
                        <a:rPr lang="en-US" altLang="ko-KR" dirty="0" smtClean="0"/>
                        <a:t> expensive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most</a:t>
                      </a:r>
                      <a:r>
                        <a:rPr lang="en-US" altLang="ko-KR" dirty="0" smtClean="0"/>
                        <a:t> expensive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순서도: 대체 처리 14"/>
          <p:cNvSpPr/>
          <p:nvPr/>
        </p:nvSpPr>
        <p:spPr>
          <a:xfrm>
            <a:off x="1295635" y="4798273"/>
            <a:ext cx="7092789" cy="153624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비교급 앞에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much, still, even, far, a lot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이 오면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‘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훨씬 더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한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이란 뜻이 된다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Today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even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colder than yesterday.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비교급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252028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비교급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268279" y="1916832"/>
            <a:ext cx="8607441" cy="216024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비교급 </a:t>
            </a:r>
            <a:r>
              <a:rPr lang="ko-KR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비교문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982663" indent="-982663"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비교급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+than&gt;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으로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보다 더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한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뜻이다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My  brother  is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  taller  than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Sam.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Janet  is 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more  intelligent  than 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you.</a:t>
            </a:r>
          </a:p>
        </p:txBody>
      </p:sp>
      <p:sp>
        <p:nvSpPr>
          <p:cNvPr id="11" name="오각형 10"/>
          <p:cNvSpPr/>
          <p:nvPr/>
        </p:nvSpPr>
        <p:spPr>
          <a:xfrm>
            <a:off x="689339" y="4447140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최상급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비교 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84175" y="1700809"/>
            <a:ext cx="8608305" cy="266429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ko-KR" sz="22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최상급 </a:t>
            </a:r>
            <a:r>
              <a:rPr lang="ko-KR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비교문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&lt;the+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최상급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명사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)+ in[of</a:t>
            </a:r>
            <a:r>
              <a:rPr lang="en-US" altLang="ko-KR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]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대상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형태이며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에서 가장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…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뜻이다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Alan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nicest of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three boys.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Pacific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biggest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ocean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in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the world.</a:t>
            </a:r>
          </a:p>
          <a:p>
            <a:endParaRPr lang="en-US" altLang="ko-KR" sz="2200" dirty="0" smtClean="0">
              <a:solidFill>
                <a:schemeClr val="tx1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244827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최상급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오각형 9"/>
          <p:cNvSpPr/>
          <p:nvPr/>
        </p:nvSpPr>
        <p:spPr>
          <a:xfrm>
            <a:off x="780906" y="461320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순서도: 대체 처리 12"/>
          <p:cNvSpPr/>
          <p:nvPr/>
        </p:nvSpPr>
        <p:spPr>
          <a:xfrm>
            <a:off x="1259822" y="5045249"/>
            <a:ext cx="7344626" cy="1624111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in + 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단수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명사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장소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범위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in the world(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셀 수 없는 대상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100" spc="-15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of + 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복수 명사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비교 대상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of the students(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복수로 된 전체 구성원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), of the year(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단수로 된 전체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67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최상급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비교 구문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84175" y="1700809"/>
            <a:ext cx="8608305" cy="496855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ko-KR" sz="22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400" b="1" dirty="0" err="1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원급</a:t>
            </a:r>
            <a:r>
              <a:rPr lang="en-US" altLang="ko-KR" sz="24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4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비교급을 이용한 최상급 표현</a:t>
            </a: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Light is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fastest thing 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in the world.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=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Nothing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is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so fast as 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light in the world.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=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Nothing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is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faster than 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light in the world.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= Light is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faster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than any other thing </a:t>
            </a:r>
            <a:r>
              <a:rPr lang="en-US" altLang="ko-KR" sz="24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in the world.</a:t>
            </a: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200" dirty="0" smtClean="0">
              <a:solidFill>
                <a:schemeClr val="tx1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933997" y="1036592"/>
            <a:ext cx="244827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최상급 비교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409559" y="995175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574" y="103659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942794"/>
              </p:ext>
            </p:extLst>
          </p:nvPr>
        </p:nvGraphicFramePr>
        <p:xfrm>
          <a:off x="617981" y="2420888"/>
          <a:ext cx="8141260" cy="1832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756"/>
                <a:gridCol w="4113439"/>
                <a:gridCol w="2603065"/>
              </a:tblGrid>
              <a:tr h="5520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원급</a:t>
                      </a:r>
                      <a:r>
                        <a:rPr lang="ko-KR" altLang="en-US" dirty="0" smtClean="0"/>
                        <a:t> 이용</a:t>
                      </a:r>
                      <a:endParaRPr lang="ko-KR" altLang="en-US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부정</a:t>
                      </a:r>
                      <a:r>
                        <a:rPr lang="ko-KR" altLang="en-US" sz="2000" baseline="0" dirty="0" smtClean="0"/>
                        <a:t> 주어 </a:t>
                      </a:r>
                      <a:r>
                        <a:rPr lang="en-US" altLang="ko-KR" sz="2000" baseline="0" dirty="0" smtClean="0"/>
                        <a:t>+ so[as] + </a:t>
                      </a:r>
                      <a:r>
                        <a:rPr lang="ko-KR" altLang="en-US" sz="2000" baseline="0" dirty="0" err="1" smtClean="0"/>
                        <a:t>원급</a:t>
                      </a:r>
                      <a:r>
                        <a:rPr lang="ko-KR" altLang="en-US" sz="2000" baseline="0" dirty="0" smtClean="0"/>
                        <a:t> </a:t>
                      </a:r>
                      <a:r>
                        <a:rPr lang="en-US" altLang="ko-KR" sz="2000" baseline="0" dirty="0" smtClean="0"/>
                        <a:t>+ as + A</a:t>
                      </a:r>
                      <a:endParaRPr lang="ko-KR" alt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어떤 것도  </a:t>
                      </a:r>
                      <a:r>
                        <a:rPr lang="en-US" altLang="ko-KR" dirty="0" smtClean="0"/>
                        <a:t>A</a:t>
                      </a:r>
                      <a:r>
                        <a:rPr lang="ko-KR" altLang="en-US" dirty="0" smtClean="0"/>
                        <a:t>만큼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~</a:t>
                      </a:r>
                      <a:r>
                        <a:rPr lang="ko-KR" altLang="en-US" dirty="0" smtClean="0"/>
                        <a:t>하지 못한</a:t>
                      </a:r>
                      <a:endParaRPr lang="ko-KR" altLang="en-US" b="0" dirty="0"/>
                    </a:p>
                  </a:txBody>
                  <a:tcPr anchor="ctr"/>
                </a:tc>
              </a:tr>
              <a:tr h="55206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비교급 이용</a:t>
                      </a:r>
                      <a:endParaRPr lang="ko-KR" altLang="en-US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 주어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비교급 </a:t>
                      </a:r>
                      <a:r>
                        <a:rPr lang="en-US" altLang="ko-KR" dirty="0" smtClean="0"/>
                        <a:t>+ than + A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어떤 것도 </a:t>
                      </a:r>
                      <a:r>
                        <a:rPr lang="en-US" altLang="ko-KR" dirty="0" smtClean="0"/>
                        <a:t>A</a:t>
                      </a:r>
                      <a:r>
                        <a:rPr lang="ko-KR" altLang="en-US" dirty="0" smtClean="0"/>
                        <a:t>보다</a:t>
                      </a:r>
                      <a:r>
                        <a:rPr lang="en-US" altLang="ko-KR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ko-KR" altLang="en-US" dirty="0" smtClean="0"/>
                        <a:t>더</a:t>
                      </a:r>
                      <a:r>
                        <a:rPr lang="en-US" altLang="ko-KR" dirty="0" smtClean="0"/>
                        <a:t>~</a:t>
                      </a:r>
                      <a:r>
                        <a:rPr lang="ko-KR" altLang="en-US" dirty="0" smtClean="0"/>
                        <a:t>하지 못한</a:t>
                      </a:r>
                      <a:endParaRPr lang="ko-KR" altLang="en-US" b="0" dirty="0"/>
                    </a:p>
                  </a:txBody>
                  <a:tcPr anchor="ctr"/>
                </a:tc>
              </a:tr>
              <a:tr h="55206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+ </a:t>
                      </a:r>
                      <a:r>
                        <a:rPr lang="ko-KR" altLang="en-US" dirty="0" smtClean="0"/>
                        <a:t>비교급 </a:t>
                      </a:r>
                      <a:r>
                        <a:rPr lang="en-US" altLang="ko-KR" dirty="0" smtClean="0"/>
                        <a:t>+ than</a:t>
                      </a:r>
                      <a:r>
                        <a:rPr lang="en-US" altLang="ko-KR" baseline="0" dirty="0" smtClean="0"/>
                        <a:t> any other + </a:t>
                      </a:r>
                      <a:r>
                        <a:rPr lang="ko-KR" altLang="en-US" baseline="0" dirty="0" smtClean="0"/>
                        <a:t>단수명사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r>
                        <a:rPr lang="ko-KR" altLang="en-US" dirty="0" smtClean="0"/>
                        <a:t>가 다른</a:t>
                      </a:r>
                      <a:r>
                        <a:rPr lang="en-US" altLang="ko-KR" dirty="0" smtClean="0"/>
                        <a:t>~</a:t>
                      </a:r>
                      <a:r>
                        <a:rPr lang="ko-KR" altLang="en-US" dirty="0" smtClean="0"/>
                        <a:t>보다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smtClean="0"/>
                        <a:t>더</a:t>
                      </a:r>
                      <a:r>
                        <a:rPr lang="en-US" altLang="ko-KR" dirty="0" smtClean="0"/>
                        <a:t>…</a:t>
                      </a:r>
                      <a:r>
                        <a:rPr lang="ko-KR" altLang="en-US" dirty="0" smtClean="0"/>
                        <a:t>한</a:t>
                      </a:r>
                      <a:endParaRPr lang="ko-KR" altLang="en-US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8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1590</Words>
  <Application>Microsoft Office PowerPoint</Application>
  <PresentationFormat>화면 슬라이드 쇼(4:3)</PresentationFormat>
  <Paragraphs>270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8" baseType="lpstr">
      <vt:lpstr>맑은 고딕</vt:lpstr>
      <vt:lpstr>HY중고딕</vt:lpstr>
      <vt:lpstr>Franklin Gothic Medium</vt:lpstr>
      <vt:lpstr>Arial</vt:lpstr>
      <vt:lpstr>08서울남산체 B</vt:lpstr>
      <vt:lpstr>HY견고딕</vt:lpstr>
      <vt:lpstr>HY강B</vt:lpstr>
      <vt:lpstr>MS PGothic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771</cp:revision>
  <cp:lastPrinted>2012-06-29T08:35:08Z</cp:lastPrinted>
  <dcterms:created xsi:type="dcterms:W3CDTF">2011-12-23T05:36:36Z</dcterms:created>
  <dcterms:modified xsi:type="dcterms:W3CDTF">2018-05-08T02:17:24Z</dcterms:modified>
</cp:coreProperties>
</file>